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6" r:id="rId2"/>
    <p:sldId id="295" r:id="rId3"/>
    <p:sldId id="258" r:id="rId4"/>
    <p:sldId id="294" r:id="rId5"/>
    <p:sldId id="281" r:id="rId6"/>
    <p:sldId id="287" r:id="rId7"/>
    <p:sldId id="282" r:id="rId8"/>
    <p:sldId id="298" r:id="rId9"/>
    <p:sldId id="261" r:id="rId10"/>
    <p:sldId id="257" r:id="rId11"/>
    <p:sldId id="260" r:id="rId12"/>
    <p:sldId id="288" r:id="rId13"/>
    <p:sldId id="263" r:id="rId14"/>
    <p:sldId id="289" r:id="rId15"/>
    <p:sldId id="292" r:id="rId16"/>
    <p:sldId id="266" r:id="rId17"/>
    <p:sldId id="297" r:id="rId18"/>
    <p:sldId id="277" r:id="rId19"/>
    <p:sldId id="273" r:id="rId20"/>
    <p:sldId id="290" r:id="rId21"/>
    <p:sldId id="279" r:id="rId22"/>
    <p:sldId id="267" r:id="rId23"/>
    <p:sldId id="291" r:id="rId24"/>
    <p:sldId id="270" r:id="rId25"/>
    <p:sldId id="271"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8"/>
  </p:normalViewPr>
  <p:slideViewPr>
    <p:cSldViewPr snapToGrid="0" snapToObjects="1">
      <p:cViewPr varScale="1">
        <p:scale>
          <a:sx n="78" d="100"/>
          <a:sy n="78" d="100"/>
        </p:scale>
        <p:origin x="850" y="67"/>
      </p:cViewPr>
      <p:guideLst/>
    </p:cSldViewPr>
  </p:slideViewPr>
  <p:notesTextViewPr>
    <p:cViewPr>
      <p:scale>
        <a:sx n="1" d="1"/>
        <a:sy n="1" d="1"/>
      </p:scale>
      <p:origin x="0" y="0"/>
    </p:cViewPr>
  </p:notesTextViewPr>
  <p:notesViewPr>
    <p:cSldViewPr snapToGrid="0" snapToObjects="1">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C94CC1-E4F8-E65E-B18B-8D07C76B8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0F96BC-5798-B2F3-3C6F-BF8BE2311C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15AC47-76DF-493C-AAC0-7C9ECFACA050}" type="datetimeFigureOut">
              <a:rPr lang="en-US" smtClean="0"/>
              <a:t>9/26/2023</a:t>
            </a:fld>
            <a:endParaRPr lang="en-US"/>
          </a:p>
        </p:txBody>
      </p:sp>
      <p:sp>
        <p:nvSpPr>
          <p:cNvPr id="4" name="Footer Placeholder 3">
            <a:extLst>
              <a:ext uri="{FF2B5EF4-FFF2-40B4-BE49-F238E27FC236}">
                <a16:creationId xmlns:a16="http://schemas.microsoft.com/office/drawing/2014/main" id="{0EAE52BA-1C23-CB06-38EF-B8F34BB8FD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2882F6-9D87-B9DA-AD0F-E92E38A492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EFB8D7-ABBA-41AA-8C3D-632AEFFE26BF}" type="slidenum">
              <a:rPr lang="en-US" smtClean="0"/>
              <a:t>‹#›</a:t>
            </a:fld>
            <a:endParaRPr lang="en-US"/>
          </a:p>
        </p:txBody>
      </p:sp>
    </p:spTree>
    <p:extLst>
      <p:ext uri="{BB962C8B-B14F-4D97-AF65-F5344CB8AC3E}">
        <p14:creationId xmlns:p14="http://schemas.microsoft.com/office/powerpoint/2010/main" val="300177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1CAC4-747F-42E9-984E-C3DDAAF59385}"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D0EA5-7F8A-49B0-AE3A-69375EAF4D6A}" type="slidenum">
              <a:rPr lang="en-US" smtClean="0"/>
              <a:t>‹#›</a:t>
            </a:fld>
            <a:endParaRPr lang="en-US"/>
          </a:p>
        </p:txBody>
      </p:sp>
    </p:spTree>
    <p:extLst>
      <p:ext uri="{BB962C8B-B14F-4D97-AF65-F5344CB8AC3E}">
        <p14:creationId xmlns:p14="http://schemas.microsoft.com/office/powerpoint/2010/main" val="166739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a:t>
            </a:fld>
            <a:endParaRPr lang="en-US"/>
          </a:p>
        </p:txBody>
      </p:sp>
    </p:spTree>
    <p:extLst>
      <p:ext uri="{BB962C8B-B14F-4D97-AF65-F5344CB8AC3E}">
        <p14:creationId xmlns:p14="http://schemas.microsoft.com/office/powerpoint/2010/main" val="110913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11</a:t>
            </a:fld>
            <a:endParaRPr lang="en-US"/>
          </a:p>
        </p:txBody>
      </p:sp>
    </p:spTree>
    <p:extLst>
      <p:ext uri="{BB962C8B-B14F-4D97-AF65-F5344CB8AC3E}">
        <p14:creationId xmlns:p14="http://schemas.microsoft.com/office/powerpoint/2010/main" val="292413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12</a:t>
            </a:fld>
            <a:endParaRPr lang="en-US"/>
          </a:p>
        </p:txBody>
      </p:sp>
    </p:spTree>
    <p:extLst>
      <p:ext uri="{BB962C8B-B14F-4D97-AF65-F5344CB8AC3E}">
        <p14:creationId xmlns:p14="http://schemas.microsoft.com/office/powerpoint/2010/main" val="2039258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13</a:t>
            </a:fld>
            <a:endParaRPr lang="en-US"/>
          </a:p>
        </p:txBody>
      </p:sp>
    </p:spTree>
    <p:extLst>
      <p:ext uri="{BB962C8B-B14F-4D97-AF65-F5344CB8AC3E}">
        <p14:creationId xmlns:p14="http://schemas.microsoft.com/office/powerpoint/2010/main" val="141702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14</a:t>
            </a:fld>
            <a:endParaRPr lang="en-US"/>
          </a:p>
        </p:txBody>
      </p:sp>
    </p:spTree>
    <p:extLst>
      <p:ext uri="{BB962C8B-B14F-4D97-AF65-F5344CB8AC3E}">
        <p14:creationId xmlns:p14="http://schemas.microsoft.com/office/powerpoint/2010/main" val="238604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15</a:t>
            </a:fld>
            <a:endParaRPr lang="en-US"/>
          </a:p>
        </p:txBody>
      </p:sp>
    </p:spTree>
    <p:extLst>
      <p:ext uri="{BB962C8B-B14F-4D97-AF65-F5344CB8AC3E}">
        <p14:creationId xmlns:p14="http://schemas.microsoft.com/office/powerpoint/2010/main" val="365904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16</a:t>
            </a:fld>
            <a:endParaRPr lang="en-US"/>
          </a:p>
        </p:txBody>
      </p:sp>
    </p:spTree>
    <p:extLst>
      <p:ext uri="{BB962C8B-B14F-4D97-AF65-F5344CB8AC3E}">
        <p14:creationId xmlns:p14="http://schemas.microsoft.com/office/powerpoint/2010/main" val="53632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17</a:t>
            </a:fld>
            <a:endParaRPr lang="en-US"/>
          </a:p>
        </p:txBody>
      </p:sp>
    </p:spTree>
    <p:extLst>
      <p:ext uri="{BB962C8B-B14F-4D97-AF65-F5344CB8AC3E}">
        <p14:creationId xmlns:p14="http://schemas.microsoft.com/office/powerpoint/2010/main" val="131402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18</a:t>
            </a:fld>
            <a:endParaRPr lang="en-US"/>
          </a:p>
        </p:txBody>
      </p:sp>
    </p:spTree>
    <p:extLst>
      <p:ext uri="{BB962C8B-B14F-4D97-AF65-F5344CB8AC3E}">
        <p14:creationId xmlns:p14="http://schemas.microsoft.com/office/powerpoint/2010/main" val="306532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19</a:t>
            </a:fld>
            <a:endParaRPr lang="en-US"/>
          </a:p>
        </p:txBody>
      </p:sp>
    </p:spTree>
    <p:extLst>
      <p:ext uri="{BB962C8B-B14F-4D97-AF65-F5344CB8AC3E}">
        <p14:creationId xmlns:p14="http://schemas.microsoft.com/office/powerpoint/2010/main" val="402272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20</a:t>
            </a:fld>
            <a:endParaRPr lang="en-US"/>
          </a:p>
        </p:txBody>
      </p:sp>
    </p:spTree>
    <p:extLst>
      <p:ext uri="{BB962C8B-B14F-4D97-AF65-F5344CB8AC3E}">
        <p14:creationId xmlns:p14="http://schemas.microsoft.com/office/powerpoint/2010/main" val="95784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3</a:t>
            </a:fld>
            <a:endParaRPr lang="en-US"/>
          </a:p>
        </p:txBody>
      </p:sp>
    </p:spTree>
    <p:extLst>
      <p:ext uri="{BB962C8B-B14F-4D97-AF65-F5344CB8AC3E}">
        <p14:creationId xmlns:p14="http://schemas.microsoft.com/office/powerpoint/2010/main" val="55660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21</a:t>
            </a:fld>
            <a:endParaRPr lang="en-US"/>
          </a:p>
        </p:txBody>
      </p:sp>
    </p:spTree>
    <p:extLst>
      <p:ext uri="{BB962C8B-B14F-4D97-AF65-F5344CB8AC3E}">
        <p14:creationId xmlns:p14="http://schemas.microsoft.com/office/powerpoint/2010/main" val="308316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22</a:t>
            </a:fld>
            <a:endParaRPr lang="en-US"/>
          </a:p>
        </p:txBody>
      </p:sp>
    </p:spTree>
    <p:extLst>
      <p:ext uri="{BB962C8B-B14F-4D97-AF65-F5344CB8AC3E}">
        <p14:creationId xmlns:p14="http://schemas.microsoft.com/office/powerpoint/2010/main" val="251268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23</a:t>
            </a:fld>
            <a:endParaRPr lang="en-US"/>
          </a:p>
        </p:txBody>
      </p:sp>
    </p:spTree>
    <p:extLst>
      <p:ext uri="{BB962C8B-B14F-4D97-AF65-F5344CB8AC3E}">
        <p14:creationId xmlns:p14="http://schemas.microsoft.com/office/powerpoint/2010/main" val="103092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24</a:t>
            </a:fld>
            <a:endParaRPr lang="en-US"/>
          </a:p>
        </p:txBody>
      </p:sp>
    </p:spTree>
    <p:extLst>
      <p:ext uri="{BB962C8B-B14F-4D97-AF65-F5344CB8AC3E}">
        <p14:creationId xmlns:p14="http://schemas.microsoft.com/office/powerpoint/2010/main" val="3024443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25</a:t>
            </a:fld>
            <a:endParaRPr lang="en-US"/>
          </a:p>
        </p:txBody>
      </p:sp>
    </p:spTree>
    <p:extLst>
      <p:ext uri="{BB962C8B-B14F-4D97-AF65-F5344CB8AC3E}">
        <p14:creationId xmlns:p14="http://schemas.microsoft.com/office/powerpoint/2010/main" val="139288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26</a:t>
            </a:fld>
            <a:endParaRPr lang="en-US"/>
          </a:p>
        </p:txBody>
      </p:sp>
    </p:spTree>
    <p:extLst>
      <p:ext uri="{BB962C8B-B14F-4D97-AF65-F5344CB8AC3E}">
        <p14:creationId xmlns:p14="http://schemas.microsoft.com/office/powerpoint/2010/main" val="79480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4</a:t>
            </a:fld>
            <a:endParaRPr lang="en-US"/>
          </a:p>
        </p:txBody>
      </p:sp>
    </p:spTree>
    <p:extLst>
      <p:ext uri="{BB962C8B-B14F-4D97-AF65-F5344CB8AC3E}">
        <p14:creationId xmlns:p14="http://schemas.microsoft.com/office/powerpoint/2010/main" val="343504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5</a:t>
            </a:fld>
            <a:endParaRPr lang="en-US"/>
          </a:p>
        </p:txBody>
      </p:sp>
    </p:spTree>
    <p:extLst>
      <p:ext uri="{BB962C8B-B14F-4D97-AF65-F5344CB8AC3E}">
        <p14:creationId xmlns:p14="http://schemas.microsoft.com/office/powerpoint/2010/main" val="66623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6</a:t>
            </a:fld>
            <a:endParaRPr lang="en-US"/>
          </a:p>
        </p:txBody>
      </p:sp>
    </p:spTree>
    <p:extLst>
      <p:ext uri="{BB962C8B-B14F-4D97-AF65-F5344CB8AC3E}">
        <p14:creationId xmlns:p14="http://schemas.microsoft.com/office/powerpoint/2010/main" val="315972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7</a:t>
            </a:fld>
            <a:endParaRPr lang="en-US"/>
          </a:p>
        </p:txBody>
      </p:sp>
    </p:spTree>
    <p:extLst>
      <p:ext uri="{BB962C8B-B14F-4D97-AF65-F5344CB8AC3E}">
        <p14:creationId xmlns:p14="http://schemas.microsoft.com/office/powerpoint/2010/main" val="281586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8</a:t>
            </a:fld>
            <a:endParaRPr lang="en-US"/>
          </a:p>
        </p:txBody>
      </p:sp>
    </p:spTree>
    <p:extLst>
      <p:ext uri="{BB962C8B-B14F-4D97-AF65-F5344CB8AC3E}">
        <p14:creationId xmlns:p14="http://schemas.microsoft.com/office/powerpoint/2010/main" val="111668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9</a:t>
            </a:fld>
            <a:endParaRPr lang="en-US"/>
          </a:p>
        </p:txBody>
      </p:sp>
    </p:spTree>
    <p:extLst>
      <p:ext uri="{BB962C8B-B14F-4D97-AF65-F5344CB8AC3E}">
        <p14:creationId xmlns:p14="http://schemas.microsoft.com/office/powerpoint/2010/main" val="285018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D0EA5-7F8A-49B0-AE3A-69375EAF4D6A}" type="slidenum">
              <a:rPr lang="en-US" smtClean="0"/>
              <a:t>10</a:t>
            </a:fld>
            <a:endParaRPr lang="en-US"/>
          </a:p>
        </p:txBody>
      </p:sp>
    </p:spTree>
    <p:extLst>
      <p:ext uri="{BB962C8B-B14F-4D97-AF65-F5344CB8AC3E}">
        <p14:creationId xmlns:p14="http://schemas.microsoft.com/office/powerpoint/2010/main" val="56689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2489-01E9-0A43-967F-3F3C6477F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1706BB-1C96-CF4C-B8C8-904D697E1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881250E-EAF9-7145-9B32-94F737CA6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68AED-6D7F-3F4B-ABDA-EEC27B72CFD4}"/>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113490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866-4973-4449-85A0-6DDFF6BD59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C3922E-9F43-9D45-AF5E-094DB17501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548E919-9949-F84C-BB87-1D630AB80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127EB-2FCF-4C4F-96D9-ECF12D2B2DC9}"/>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388121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82CEFF-43E7-2C4A-A621-CFF8C202F6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4EBBC3-0424-BA47-BAA7-E6B28D773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4468BCC-EC1C-8249-99D2-3D6EF328D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C65E5-EC33-8B4C-A159-82FF80F678ED}"/>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341181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DFE1-2C36-0043-93E8-2B5CBB51E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00816-C247-DC4C-B069-3FC4A5A3E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651C3E-54EE-0940-B52E-3D97A8510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CAF3A-48CD-D445-B5A5-9712D8E914EB}"/>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414591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68DE-2E58-5B45-84BC-DF9DCEDEC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D84DE-E3FF-2A4E-8F0C-0475BA665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F3C7A0A-9D21-E04C-976F-3968E714F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A71ED-A5D2-294C-896F-0356E395B779}"/>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266434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D3D6-F642-DB43-ADE0-E8BCDCFDB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AA00BC-530B-2842-A2E3-27C126DA9C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FF0CB9-DB6B-A941-8AD6-99102A626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8CDA9E8-3DD7-874C-B033-9613CC6E4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C2C4B-C7FA-9E40-B7DD-67CE6C8D631D}"/>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211033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6B1A-6110-1246-A731-AC966319C6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448BED-F706-6E43-9AD9-721C49D33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43D256-5CD0-344D-9428-DC70DB7D3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8A579-7D28-E647-9AF7-2317FBAD8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FDC73-1A0F-7B46-A6E7-ACD959748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5E7E1DC-35EA-2D40-A993-611CE13AD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14843A-2F32-2144-82A9-233917466093}"/>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21048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1427-3776-B64A-B3C3-40D4A99396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8CAF6AB-C214-F947-85F5-39B029C99D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DC1DB-5ECB-5440-A047-162078B1C300}"/>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188826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8EECEA-E9FD-F34A-8546-479814133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3EB7D-207F-B14E-A7D9-E4B9A9F9D7B8}"/>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164540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A5AB-108A-9F43-BE09-7EC98DB92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CD48C-CE02-9C4A-9CDF-985EF1893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013780-4DC9-4547-8CB1-C2E80A67E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12ABAD0-FB31-4042-88FF-D8DBFB929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B8978-5FEF-2747-B425-05CD3C8FEF1D}"/>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247135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F427-1220-5C49-886F-35B5217E0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FC1CFF-303A-6E48-AA2B-F51B5B790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402693-742B-784E-8D2F-542C361B8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FC66B9B-E035-EE4B-929E-BF75CDB01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22BCB-1B73-9747-8A8D-268D096E6097}"/>
              </a:ext>
            </a:extLst>
          </p:cNvPr>
          <p:cNvSpPr>
            <a:spLocks noGrp="1"/>
          </p:cNvSpPr>
          <p:nvPr>
            <p:ph type="sldNum" sz="quarter" idx="12"/>
          </p:nvPr>
        </p:nvSpPr>
        <p:spPr/>
        <p:txBody>
          <a:bodyPr/>
          <a:lstStyle/>
          <a:p>
            <a:fld id="{CDB38510-3677-2D47-9364-AF52C5C9040F}" type="slidenum">
              <a:rPr lang="en-US" smtClean="0"/>
              <a:t>‹#›</a:t>
            </a:fld>
            <a:endParaRPr lang="en-US"/>
          </a:p>
        </p:txBody>
      </p:sp>
    </p:spTree>
    <p:extLst>
      <p:ext uri="{BB962C8B-B14F-4D97-AF65-F5344CB8AC3E}">
        <p14:creationId xmlns:p14="http://schemas.microsoft.com/office/powerpoint/2010/main" val="10755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CB788C-EF6B-5C4B-8A92-B9CE41807ED0}"/>
              </a:ext>
            </a:extLst>
          </p:cNvPr>
          <p:cNvPicPr>
            <a:picLocks noChangeAspect="1"/>
          </p:cNvPicPr>
          <p:nvPr userDrawn="1"/>
        </p:nvPicPr>
        <p:blipFill>
          <a:blip r:embed="rId13"/>
          <a:stretch>
            <a:fillRect/>
          </a:stretch>
        </p:blipFill>
        <p:spPr>
          <a:xfrm>
            <a:off x="0" y="0"/>
            <a:ext cx="12191999" cy="6858000"/>
          </a:xfrm>
          <a:prstGeom prst="rect">
            <a:avLst/>
          </a:prstGeom>
        </p:spPr>
      </p:pic>
      <p:sp>
        <p:nvSpPr>
          <p:cNvPr id="2" name="Title Placeholder 1">
            <a:extLst>
              <a:ext uri="{FF2B5EF4-FFF2-40B4-BE49-F238E27FC236}">
                <a16:creationId xmlns:a16="http://schemas.microsoft.com/office/drawing/2014/main" id="{B1AFD5D2-D945-B649-AF70-AF8FD69C3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215BF1-E0BE-F249-84DC-796D3E2F7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5551CC-4EDD-9E49-98EC-9E0019E76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88AD6F-8B6F-F544-A104-84D1E19D9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38510-3677-2D47-9364-AF52C5C9040F}" type="slidenum">
              <a:rPr lang="en-US" smtClean="0"/>
              <a:t>‹#›</a:t>
            </a:fld>
            <a:endParaRPr lang="en-US"/>
          </a:p>
        </p:txBody>
      </p:sp>
      <p:pic>
        <p:nvPicPr>
          <p:cNvPr id="11" name="Picture 10">
            <a:extLst>
              <a:ext uri="{FF2B5EF4-FFF2-40B4-BE49-F238E27FC236}">
                <a16:creationId xmlns:a16="http://schemas.microsoft.com/office/drawing/2014/main" id="{4796226A-59C0-1848-ABEE-BCF623086A0F}"/>
              </a:ext>
            </a:extLst>
          </p:cNvPr>
          <p:cNvPicPr>
            <a:picLocks noChangeAspect="1"/>
          </p:cNvPicPr>
          <p:nvPr userDrawn="1"/>
        </p:nvPicPr>
        <p:blipFill>
          <a:blip r:embed="rId14"/>
          <a:stretch>
            <a:fillRect/>
          </a:stretch>
        </p:blipFill>
        <p:spPr>
          <a:xfrm>
            <a:off x="368207" y="5751380"/>
            <a:ext cx="2592345" cy="947947"/>
          </a:xfrm>
          <a:prstGeom prst="rect">
            <a:avLst/>
          </a:prstGeom>
        </p:spPr>
      </p:pic>
    </p:spTree>
    <p:extLst>
      <p:ext uri="{BB962C8B-B14F-4D97-AF65-F5344CB8AC3E}">
        <p14:creationId xmlns:p14="http://schemas.microsoft.com/office/powerpoint/2010/main" val="30251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teamtechinc.com/remarkably-resilient-together/"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Kathleen@teamtechinc.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hyperlink" Target="http://www.remarkably-resilien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238865" y="501999"/>
            <a:ext cx="10048567" cy="1123602"/>
          </a:xfrm>
        </p:spPr>
        <p:txBody>
          <a:bodyPr>
            <a:noAutofit/>
          </a:bodyPr>
          <a:lstStyle/>
          <a:p>
            <a:r>
              <a:rPr lang="en-US" b="1" dirty="0"/>
              <a:t>Remarkably Resilient Together</a:t>
            </a:r>
            <a:r>
              <a:rPr lang="en-US" sz="3600" b="1" dirty="0"/>
              <a:t>™</a:t>
            </a:r>
            <a:endParaRPr lang="en-US" b="1" dirty="0"/>
          </a:p>
        </p:txBody>
      </p:sp>
      <p:pic>
        <p:nvPicPr>
          <p:cNvPr id="4" name="Picture 3" descr="Logo&#10;&#10;Description automatically generated with medium confidence">
            <a:extLst>
              <a:ext uri="{FF2B5EF4-FFF2-40B4-BE49-F238E27FC236}">
                <a16:creationId xmlns:a16="http://schemas.microsoft.com/office/drawing/2014/main" id="{1ECAF928-1650-462C-7A02-7534D1416E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3296" y="1829143"/>
            <a:ext cx="3662086" cy="1172510"/>
          </a:xfrm>
          <a:prstGeom prst="rect">
            <a:avLst/>
          </a:prstGeom>
          <a:noFill/>
          <a:ln>
            <a:noFill/>
          </a:ln>
        </p:spPr>
      </p:pic>
      <p:pic>
        <p:nvPicPr>
          <p:cNvPr id="8" name="Picture 7">
            <a:extLst>
              <a:ext uri="{FF2B5EF4-FFF2-40B4-BE49-F238E27FC236}">
                <a16:creationId xmlns:a16="http://schemas.microsoft.com/office/drawing/2014/main" id="{1127EC84-9E5C-8EFA-4D8B-649B8DFBDE45}"/>
              </a:ext>
            </a:extLst>
          </p:cNvPr>
          <p:cNvPicPr>
            <a:picLocks noChangeAspect="1"/>
          </p:cNvPicPr>
          <p:nvPr/>
        </p:nvPicPr>
        <p:blipFill>
          <a:blip r:embed="rId3"/>
          <a:stretch>
            <a:fillRect/>
          </a:stretch>
        </p:blipFill>
        <p:spPr>
          <a:xfrm>
            <a:off x="6773233" y="1598339"/>
            <a:ext cx="1574361" cy="1574361"/>
          </a:xfrm>
          <a:prstGeom prst="rect">
            <a:avLst/>
          </a:prstGeom>
        </p:spPr>
      </p:pic>
      <p:sp>
        <p:nvSpPr>
          <p:cNvPr id="5" name="TextBox 4">
            <a:extLst>
              <a:ext uri="{FF2B5EF4-FFF2-40B4-BE49-F238E27FC236}">
                <a16:creationId xmlns:a16="http://schemas.microsoft.com/office/drawing/2014/main" id="{7B484032-AFB0-309A-45B8-06E21C510C07}"/>
              </a:ext>
            </a:extLst>
          </p:cNvPr>
          <p:cNvSpPr txBox="1"/>
          <p:nvPr/>
        </p:nvSpPr>
        <p:spPr>
          <a:xfrm>
            <a:off x="1238865" y="3278668"/>
            <a:ext cx="10441858" cy="954107"/>
          </a:xfrm>
          <a:prstGeom prst="rect">
            <a:avLst/>
          </a:prstGeom>
          <a:noFill/>
        </p:spPr>
        <p:txBody>
          <a:bodyPr wrap="square" rtlCol="0">
            <a:spAutoFit/>
          </a:bodyPr>
          <a:lstStyle/>
          <a:p>
            <a:pPr algn="ctr"/>
            <a:r>
              <a:rPr lang="en-US" sz="2800" dirty="0"/>
              <a:t>An Employee Wellbeing Campaign in partnership with </a:t>
            </a:r>
          </a:p>
          <a:p>
            <a:pPr algn="ctr"/>
            <a:r>
              <a:rPr lang="en-US" sz="2800" dirty="0"/>
              <a:t>Johnson County Mental Health Center</a:t>
            </a:r>
          </a:p>
        </p:txBody>
      </p:sp>
      <p:pic>
        <p:nvPicPr>
          <p:cNvPr id="3" name="Picture 2" descr="Logo">
            <a:extLst>
              <a:ext uri="{FF2B5EF4-FFF2-40B4-BE49-F238E27FC236}">
                <a16:creationId xmlns:a16="http://schemas.microsoft.com/office/drawing/2014/main" id="{E8BFCAC8-315C-30BC-668C-F7EBDAF0D17F}"/>
              </a:ext>
            </a:extLst>
          </p:cNvPr>
          <p:cNvPicPr>
            <a:picLocks noChangeAspect="1"/>
          </p:cNvPicPr>
          <p:nvPr/>
        </p:nvPicPr>
        <p:blipFill>
          <a:blip r:embed="rId4"/>
          <a:stretch>
            <a:fillRect/>
          </a:stretch>
        </p:blipFill>
        <p:spPr>
          <a:xfrm>
            <a:off x="4797643" y="4253128"/>
            <a:ext cx="3654559" cy="1158242"/>
          </a:xfrm>
          <a:prstGeom prst="rect">
            <a:avLst/>
          </a:prstGeom>
        </p:spPr>
      </p:pic>
      <p:sp>
        <p:nvSpPr>
          <p:cNvPr id="7" name="TextBox 6">
            <a:extLst>
              <a:ext uri="{FF2B5EF4-FFF2-40B4-BE49-F238E27FC236}">
                <a16:creationId xmlns:a16="http://schemas.microsoft.com/office/drawing/2014/main" id="{04E70F7C-E399-51CF-2FAF-9445EB0CB262}"/>
              </a:ext>
            </a:extLst>
          </p:cNvPr>
          <p:cNvSpPr txBox="1"/>
          <p:nvPr/>
        </p:nvSpPr>
        <p:spPr>
          <a:xfrm>
            <a:off x="3222171" y="5564719"/>
            <a:ext cx="8534401" cy="1015663"/>
          </a:xfrm>
          <a:prstGeom prst="rect">
            <a:avLst/>
          </a:prstGeom>
          <a:noFill/>
        </p:spPr>
        <p:txBody>
          <a:bodyPr wrap="square">
            <a:spAutoFit/>
          </a:bodyPr>
          <a:lstStyle/>
          <a:p>
            <a:r>
              <a:rPr lang="en-US" sz="1200" dirty="0"/>
              <a:t>Remarkably Resilient® and Remarkably Resilient Together™ are trademarks of TeamTech, LLC. Materials supporting the Remarkably Resilient and Remarkably Resilient Together programs and courses, including but not limited to the Remarkably Resilient Together PowerPoint, card decks, and reflective journals, all of which are subject to protection by U.S. registered trademarks and copyrights. For more information, contact TeamTech, LLC at www.teamtechinc.com. Permission is granted to use this PowerPoint with the RRT materials; all trademarks and copyrights are reserved. </a:t>
            </a:r>
          </a:p>
        </p:txBody>
      </p:sp>
    </p:spTree>
    <p:extLst>
      <p:ext uri="{BB962C8B-B14F-4D97-AF65-F5344CB8AC3E}">
        <p14:creationId xmlns:p14="http://schemas.microsoft.com/office/powerpoint/2010/main" val="233360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ell phone&#10;&#10;Description automatically generated">
            <a:extLst>
              <a:ext uri="{FF2B5EF4-FFF2-40B4-BE49-F238E27FC236}">
                <a16:creationId xmlns:a16="http://schemas.microsoft.com/office/drawing/2014/main" id="{2023943A-4642-EFB3-95EC-8B59B28E66F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28" b="95717" l="3329" r="33422">
                        <a14:foregroundMark x1="33289" y1="53445" x2="30360" y2="37616"/>
                        <a14:foregroundMark x1="30360" y1="37616" x2="30360" y2="37616"/>
                        <a14:foregroundMark x1="15180" y1="92551" x2="15180" y2="92551"/>
                        <a14:foregroundMark x1="22237" y1="5028" x2="22237" y2="5028"/>
                        <a14:foregroundMark x1="33555" y1="22160" x2="33555" y2="22160"/>
                        <a14:foregroundMark x1="33289" y1="78585" x2="33289" y2="78585"/>
                        <a14:foregroundMark x1="19707" y1="95717" x2="19707" y2="95717"/>
                      </a14:backgroundRemoval>
                    </a14:imgEffect>
                  </a14:imgLayer>
                </a14:imgProps>
              </a:ext>
              <a:ext uri="{28A0092B-C50C-407E-A947-70E740481C1C}">
                <a14:useLocalDpi xmlns:a14="http://schemas.microsoft.com/office/drawing/2010/main" val="0"/>
              </a:ext>
            </a:extLst>
          </a:blip>
          <a:srcRect r="63956" b="-3"/>
          <a:stretch/>
        </p:blipFill>
        <p:spPr>
          <a:xfrm>
            <a:off x="1933949" y="2540106"/>
            <a:ext cx="1632896" cy="324064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9" name="Title 1">
            <a:extLst>
              <a:ext uri="{FF2B5EF4-FFF2-40B4-BE49-F238E27FC236}">
                <a16:creationId xmlns:a16="http://schemas.microsoft.com/office/drawing/2014/main" id="{2EB06095-0B60-D1D8-6DC9-493F1D9CB049}"/>
              </a:ext>
            </a:extLst>
          </p:cNvPr>
          <p:cNvSpPr>
            <a:spLocks noGrp="1"/>
          </p:cNvSpPr>
          <p:nvPr>
            <p:ph type="ctrTitle"/>
          </p:nvPr>
        </p:nvSpPr>
        <p:spPr>
          <a:xfrm>
            <a:off x="1007533" y="594851"/>
            <a:ext cx="10348729" cy="1396181"/>
          </a:xfrm>
        </p:spPr>
        <p:txBody>
          <a:bodyPr>
            <a:normAutofit fontScale="90000"/>
          </a:bodyPr>
          <a:lstStyle/>
          <a:p>
            <a:r>
              <a:rPr lang="en-US" b="1" dirty="0"/>
              <a:t>From Harvard University’s </a:t>
            </a:r>
            <a:br>
              <a:rPr lang="en-US" b="1" dirty="0"/>
            </a:br>
            <a:r>
              <a:rPr lang="en-US" b="1" dirty="0"/>
              <a:t>Center on the Developing Child</a:t>
            </a:r>
          </a:p>
        </p:txBody>
      </p:sp>
      <p:sp>
        <p:nvSpPr>
          <p:cNvPr id="20" name="Title 1">
            <a:extLst>
              <a:ext uri="{FF2B5EF4-FFF2-40B4-BE49-F238E27FC236}">
                <a16:creationId xmlns:a16="http://schemas.microsoft.com/office/drawing/2014/main" id="{783465A6-E438-D57E-762E-8931265E63E2}"/>
              </a:ext>
            </a:extLst>
          </p:cNvPr>
          <p:cNvSpPr txBox="1">
            <a:spLocks/>
          </p:cNvSpPr>
          <p:nvPr/>
        </p:nvSpPr>
        <p:spPr>
          <a:xfrm>
            <a:off x="1676400" y="1932040"/>
            <a:ext cx="8991600" cy="68334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t>      Stress 			Its Impact</a:t>
            </a:r>
          </a:p>
        </p:txBody>
      </p:sp>
      <p:sp>
        <p:nvSpPr>
          <p:cNvPr id="21" name="TextBox 20">
            <a:extLst>
              <a:ext uri="{FF2B5EF4-FFF2-40B4-BE49-F238E27FC236}">
                <a16:creationId xmlns:a16="http://schemas.microsoft.com/office/drawing/2014/main" id="{28997D1F-EE45-45CB-9E5A-847F2148E4B3}"/>
              </a:ext>
            </a:extLst>
          </p:cNvPr>
          <p:cNvSpPr txBox="1"/>
          <p:nvPr/>
        </p:nvSpPr>
        <p:spPr>
          <a:xfrm>
            <a:off x="3854246" y="2871015"/>
            <a:ext cx="7806812" cy="461665"/>
          </a:xfrm>
          <a:prstGeom prst="rect">
            <a:avLst/>
          </a:prstGeom>
          <a:noFill/>
        </p:spPr>
        <p:txBody>
          <a:bodyPr wrap="square" rtlCol="0">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Brief increase in heart rate; Mild increase in stress hormones</a:t>
            </a:r>
          </a:p>
        </p:txBody>
      </p:sp>
      <p:sp>
        <p:nvSpPr>
          <p:cNvPr id="23" name="TextBox 22">
            <a:extLst>
              <a:ext uri="{FF2B5EF4-FFF2-40B4-BE49-F238E27FC236}">
                <a16:creationId xmlns:a16="http://schemas.microsoft.com/office/drawing/2014/main" id="{9FB10BB1-8298-5FE3-1051-600A00A506EF}"/>
              </a:ext>
            </a:extLst>
          </p:cNvPr>
          <p:cNvSpPr txBox="1"/>
          <p:nvPr/>
        </p:nvSpPr>
        <p:spPr>
          <a:xfrm>
            <a:off x="3923077" y="3652913"/>
            <a:ext cx="7472514" cy="830997"/>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Serious and temporary stress response; Lessened by support systems</a:t>
            </a:r>
          </a:p>
        </p:txBody>
      </p:sp>
      <p:sp>
        <p:nvSpPr>
          <p:cNvPr id="24" name="TextBox 23">
            <a:extLst>
              <a:ext uri="{FF2B5EF4-FFF2-40B4-BE49-F238E27FC236}">
                <a16:creationId xmlns:a16="http://schemas.microsoft.com/office/drawing/2014/main" id="{F5B19F63-608D-1132-CD06-9C14ED8D9381}"/>
              </a:ext>
            </a:extLst>
          </p:cNvPr>
          <p:cNvSpPr txBox="1"/>
          <p:nvPr/>
        </p:nvSpPr>
        <p:spPr>
          <a:xfrm>
            <a:off x="3986989" y="4657729"/>
            <a:ext cx="7369274" cy="830997"/>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Long activation of stress response; Lack of support systems</a:t>
            </a:r>
          </a:p>
        </p:txBody>
      </p:sp>
      <p:sp>
        <p:nvSpPr>
          <p:cNvPr id="2" name="TextBox 1">
            <a:extLst>
              <a:ext uri="{FF2B5EF4-FFF2-40B4-BE49-F238E27FC236}">
                <a16:creationId xmlns:a16="http://schemas.microsoft.com/office/drawing/2014/main" id="{85FD7635-3C77-0EE8-7DA0-AE1B7FBAED27}"/>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 7</a:t>
            </a:r>
          </a:p>
        </p:txBody>
      </p:sp>
    </p:spTree>
    <p:extLst>
      <p:ext uri="{BB962C8B-B14F-4D97-AF65-F5344CB8AC3E}">
        <p14:creationId xmlns:p14="http://schemas.microsoft.com/office/powerpoint/2010/main" val="289431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57909-0C33-2B76-231F-CD4350151337}"/>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 8</a:t>
            </a:r>
          </a:p>
        </p:txBody>
      </p:sp>
      <p:pic>
        <p:nvPicPr>
          <p:cNvPr id="4" name="Picture 3" descr="A diagram of stress response&#10;&#10;Description automatically generated">
            <a:extLst>
              <a:ext uri="{FF2B5EF4-FFF2-40B4-BE49-F238E27FC236}">
                <a16:creationId xmlns:a16="http://schemas.microsoft.com/office/drawing/2014/main" id="{EB789601-852E-4273-A615-84D24FC87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65" b="89910" l="1676" r="94879">
                        <a14:foregroundMark x1="6052" y1="27748" x2="6052" y2="27748"/>
                        <a14:foregroundMark x1="1862" y1="28468" x2="1862" y2="28468"/>
                        <a14:foregroundMark x1="6983" y1="47027" x2="6983" y2="47027"/>
                        <a14:foregroundMark x1="4190" y1="41261" x2="4190" y2="41261"/>
                        <a14:foregroundMark x1="4562" y1="38739" x2="11639" y2="47928"/>
                        <a14:foregroundMark x1="11639" y1="47928" x2="12197" y2="56396"/>
                        <a14:foregroundMark x1="14246" y1="57658" x2="14246" y2="57658"/>
                        <a14:foregroundMark x1="16853" y1="52432" x2="16853" y2="52432"/>
                        <a14:foregroundMark x1="29702" y1="25946" x2="29702" y2="25946"/>
                        <a14:foregroundMark x1="17784" y1="36937" x2="17784" y2="36937"/>
                        <a14:foregroundMark x1="32216" y1="47207" x2="32216" y2="47207"/>
                        <a14:foregroundMark x1="32216" y1="47207" x2="32216" y2="47207"/>
                        <a14:foregroundMark x1="32216" y1="47207" x2="32216" y2="47207"/>
                        <a14:foregroundMark x1="32216" y1="47207" x2="32216" y2="47207"/>
                        <a14:foregroundMark x1="32216" y1="47207" x2="32216" y2="47207"/>
                        <a14:foregroundMark x1="28212" y1="39640" x2="29050" y2="48649"/>
                        <a14:foregroundMark x1="29050" y1="48649" x2="36406" y2="54955"/>
                        <a14:foregroundMark x1="36406" y1="54955" x2="40130" y2="61982"/>
                        <a14:foregroundMark x1="40130" y1="61982" x2="41713" y2="72072"/>
                        <a14:foregroundMark x1="41713" y1="72072" x2="41713" y2="81622"/>
                        <a14:foregroundMark x1="53911" y1="40541" x2="62570" y2="51171"/>
                        <a14:foregroundMark x1="62570" y1="51171" x2="64991" y2="64865"/>
                        <a14:foregroundMark x1="64991" y1="64865" x2="65084" y2="79820"/>
                        <a14:foregroundMark x1="65084" y1="79820" x2="69367" y2="85405"/>
                        <a14:foregroundMark x1="80447" y1="22162" x2="80447" y2="22162"/>
                        <a14:foregroundMark x1="94972" y1="30811" x2="94972" y2="30811"/>
                        <a14:foregroundMark x1="77654" y1="42342" x2="78212" y2="52072"/>
                        <a14:foregroundMark x1="78212" y1="52072" x2="84264" y2="51351"/>
                        <a14:foregroundMark x1="84264" y1="51351" x2="91061" y2="59640"/>
                        <a14:foregroundMark x1="91061" y1="59640" x2="94786" y2="89189"/>
                        <a14:foregroundMark x1="24674" y1="5946" x2="24674" y2="5946"/>
                        <a14:foregroundMark x1="26350" y1="8288" x2="26350" y2="8288"/>
                        <a14:foregroundMark x1="29330" y1="6667" x2="29330" y2="6667"/>
                        <a14:foregroundMark x1="34730" y1="7207" x2="34730" y2="7207"/>
                        <a14:foregroundMark x1="36592" y1="7207" x2="36592" y2="7207"/>
                        <a14:foregroundMark x1="41527" y1="7568" x2="41527" y2="7568"/>
                        <a14:foregroundMark x1="42831" y1="8288" x2="42831" y2="8288"/>
                        <a14:foregroundMark x1="44600" y1="7748" x2="44600" y2="7748"/>
                        <a14:foregroundMark x1="50466" y1="8468" x2="50466" y2="8468"/>
                        <a14:foregroundMark x1="52793" y1="9730" x2="52793" y2="9730"/>
                        <a14:foregroundMark x1="54469" y1="7748" x2="54469" y2="7748"/>
                        <a14:foregroundMark x1="55773" y1="7928" x2="55773" y2="7928"/>
                        <a14:foregroundMark x1="58473" y1="7207" x2="58473" y2="7207"/>
                        <a14:foregroundMark x1="62570" y1="9189" x2="62570" y2="9189"/>
                        <a14:foregroundMark x1="63780" y1="9550" x2="63780" y2="9550"/>
                        <a14:foregroundMark x1="66760" y1="8829" x2="66760" y2="8829"/>
                        <a14:foregroundMark x1="69274" y1="8108" x2="69274" y2="8108"/>
                        <a14:foregroundMark x1="72533" y1="9730" x2="72533" y2="9730"/>
                        <a14:foregroundMark x1="74674" y1="7748" x2="74674" y2="7748"/>
                        <a14:foregroundMark x1="31750" y1="5405" x2="31750" y2="5405"/>
                        <a14:foregroundMark x1="33333" y1="6306" x2="33333" y2="6306"/>
                        <a14:foregroundMark x1="40130" y1="4865" x2="40130" y2="4865"/>
                        <a14:foregroundMark x1="46369" y1="9369" x2="46369" y2="9369"/>
                        <a14:foregroundMark x1="49255" y1="9009" x2="49255" y2="9009"/>
                        <a14:foregroundMark x1="61173" y1="5586" x2="61173" y2="5586"/>
                        <a14:foregroundMark x1="73277" y1="8649" x2="73277" y2="8649"/>
                        <a14:backgroundMark x1="24581" y1="5405" x2="24581" y2="5405"/>
                        <a14:backgroundMark x1="34171" y1="6126" x2="34171" y2="6126"/>
                        <a14:backgroundMark x1="34264" y1="8649" x2="34264" y2="8649"/>
                        <a14:backgroundMark x1="40596" y1="4324" x2="40596" y2="4324"/>
                        <a14:backgroundMark x1="49628" y1="9550" x2="49628" y2="9550"/>
                        <a14:backgroundMark x1="52142" y1="9009" x2="52142" y2="9009"/>
                        <a14:backgroundMark x1="52142" y1="6306" x2="52142" y2="6306"/>
                        <a14:backgroundMark x1="56518" y1="4505" x2="56518" y2="4505"/>
                        <a14:backgroundMark x1="59218" y1="9009" x2="59218" y2="9009"/>
                        <a14:backgroundMark x1="62011" y1="8829" x2="62011" y2="8829"/>
                        <a14:backgroundMark x1="64525" y1="7928" x2="64525" y2="7928"/>
                        <a14:backgroundMark x1="67318" y1="7748" x2="67318" y2="7748"/>
                        <a14:backgroundMark x1="62011" y1="6486" x2="62011" y2="6486"/>
                        <a14:backgroundMark x1="72533" y1="9550" x2="72533" y2="9550"/>
                        <a14:backgroundMark x1="75233" y1="9009" x2="75233" y2="9009"/>
                      </a14:backgroundRemoval>
                    </a14:imgEffect>
                  </a14:imgLayer>
                </a14:imgProps>
              </a:ext>
            </a:extLst>
          </a:blip>
          <a:stretch>
            <a:fillRect/>
          </a:stretch>
        </p:blipFill>
        <p:spPr>
          <a:xfrm>
            <a:off x="715605" y="1"/>
            <a:ext cx="10799161" cy="5580572"/>
          </a:xfrm>
          <a:prstGeom prst="rect">
            <a:avLst/>
          </a:prstGeom>
        </p:spPr>
      </p:pic>
    </p:spTree>
    <p:extLst>
      <p:ext uri="{BB962C8B-B14F-4D97-AF65-F5344CB8AC3E}">
        <p14:creationId xmlns:p14="http://schemas.microsoft.com/office/powerpoint/2010/main" val="267168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45575" y="471951"/>
            <a:ext cx="10609006" cy="1130710"/>
          </a:xfrm>
        </p:spPr>
        <p:txBody>
          <a:bodyPr>
            <a:normAutofit/>
          </a:bodyPr>
          <a:lstStyle/>
          <a:p>
            <a:r>
              <a:rPr lang="en-US" b="1" dirty="0"/>
              <a:t>Defining Terms</a:t>
            </a:r>
            <a:endParaRPr lang="en-US" sz="4900" b="1" dirty="0"/>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45575" y="1681319"/>
            <a:ext cx="10943302" cy="3539613"/>
          </a:xfrm>
        </p:spPr>
        <p:txBody>
          <a:bodyPr>
            <a:noAutofit/>
          </a:bodyPr>
          <a:lstStyle/>
          <a:p>
            <a:pPr marL="457200" indent="-457200" algn="l">
              <a:buFont typeface="Arial" panose="020B0604020202020204" pitchFamily="34" charset="0"/>
              <a:buChar char="•"/>
            </a:pPr>
            <a:r>
              <a:rPr lang="en-US" sz="3400" u="sng" dirty="0">
                <a:effectLst/>
                <a:latin typeface="Calibri" panose="020F0502020204030204" pitchFamily="34" charset="0"/>
                <a:ea typeface="Calibri" panose="020F0502020204030204" pitchFamily="34" charset="0"/>
              </a:rPr>
              <a:t>Emotional Regulation: </a:t>
            </a:r>
            <a:r>
              <a:rPr lang="en-US" sz="3400" dirty="0">
                <a:effectLst/>
                <a:latin typeface="Calibri" panose="020F0502020204030204" pitchFamily="34" charset="0"/>
                <a:ea typeface="Calibri" panose="020F0502020204030204" pitchFamily="34" charset="0"/>
              </a:rPr>
              <a:t>The ability to manage your emotions so they don’t manage you.</a:t>
            </a:r>
          </a:p>
          <a:p>
            <a:pPr marL="457200" indent="-457200" algn="l">
              <a:buFont typeface="Arial" panose="020B0604020202020204" pitchFamily="34" charset="0"/>
              <a:buChar char="•"/>
            </a:pPr>
            <a:r>
              <a:rPr lang="en-US" sz="3400" u="sng" dirty="0">
                <a:latin typeface="Calibri" panose="020F0502020204030204" pitchFamily="34" charset="0"/>
                <a:ea typeface="Calibri" panose="020F0502020204030204" pitchFamily="34" charset="0"/>
              </a:rPr>
              <a:t>Triggers: </a:t>
            </a:r>
            <a:r>
              <a:rPr lang="en-US" sz="3400" dirty="0">
                <a:latin typeface="Calibri" panose="020F0502020204030204" pitchFamily="34" charset="0"/>
                <a:ea typeface="Calibri" panose="020F0502020204030204" pitchFamily="34" charset="0"/>
              </a:rPr>
              <a:t>Sensory reminders that awaken a painful memory and can cause sudden emotional and physical reactions.</a:t>
            </a:r>
          </a:p>
          <a:p>
            <a:pPr marL="457200" indent="-457200" algn="l">
              <a:buFont typeface="Arial" panose="020B0604020202020204" pitchFamily="34" charset="0"/>
              <a:buChar char="•"/>
            </a:pPr>
            <a:r>
              <a:rPr lang="en-US" sz="3400" u="sng" dirty="0">
                <a:latin typeface="Calibri" panose="020F0502020204030204" pitchFamily="34" charset="0"/>
                <a:ea typeface="Calibri" panose="020F0502020204030204" pitchFamily="34" charset="0"/>
              </a:rPr>
              <a:t>Dysregulation: </a:t>
            </a:r>
            <a:r>
              <a:rPr lang="en-US" sz="3400" dirty="0">
                <a:latin typeface="Calibri" panose="020F0502020204030204" pitchFamily="34" charset="0"/>
                <a:ea typeface="Calibri" panose="020F0502020204030204" pitchFamily="34" charset="0"/>
              </a:rPr>
              <a:t>An ongoing difficulty handling stressors and triggers; Your reactivity level is higher than is necessary for everyday situations.</a:t>
            </a:r>
          </a:p>
          <a:p>
            <a:pPr algn="l"/>
            <a:r>
              <a:rPr lang="en-US" dirty="0">
                <a:latin typeface="Calibri" panose="020F0502020204030204" pitchFamily="34" charset="0"/>
                <a:ea typeface="Calibri" panose="020F0502020204030204" pitchFamily="34" charset="0"/>
              </a:rPr>
              <a:t>Later – you may want to come back and read the personal reflection on page 10.</a:t>
            </a:r>
          </a:p>
          <a:p>
            <a:pPr marL="457200" indent="-457200" algn="l">
              <a:buFont typeface="Arial" panose="020B0604020202020204" pitchFamily="34" charset="0"/>
              <a:buChar char="•"/>
            </a:pPr>
            <a:endParaRPr lang="en-US" sz="3600" dirty="0">
              <a:effectLst/>
              <a:latin typeface="Calibri" panose="020F0502020204030204" pitchFamily="34" charset="0"/>
              <a:ea typeface="Calibri" panose="020F0502020204030204" pitchFamily="34" charset="0"/>
            </a:endParaRPr>
          </a:p>
          <a:p>
            <a:pPr lvl="1" algn="l"/>
            <a:endParaRPr lang="en-US" sz="32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A59FDA8B-3C2A-BD4A-6EC4-AF6E7928AE9E}"/>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pages 9 – 10 </a:t>
            </a:r>
          </a:p>
        </p:txBody>
      </p:sp>
    </p:spTree>
    <p:extLst>
      <p:ext uri="{BB962C8B-B14F-4D97-AF65-F5344CB8AC3E}">
        <p14:creationId xmlns:p14="http://schemas.microsoft.com/office/powerpoint/2010/main" val="359759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45575" y="442453"/>
            <a:ext cx="10609006" cy="1700979"/>
          </a:xfrm>
        </p:spPr>
        <p:txBody>
          <a:bodyPr>
            <a:normAutofit/>
          </a:bodyPr>
          <a:lstStyle/>
          <a:p>
            <a:r>
              <a:rPr lang="en-US" b="1" dirty="0"/>
              <a:t>Triggers and Dysregulation</a:t>
            </a:r>
            <a:br>
              <a:rPr lang="en-US" b="1" dirty="0"/>
            </a:br>
            <a:r>
              <a:rPr lang="en-US" sz="4900" b="1" dirty="0"/>
              <a:t>Stress-Response When it is NOT Needed</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1022555" y="2143432"/>
            <a:ext cx="10432025" cy="3539613"/>
          </a:xfrm>
        </p:spPr>
        <p:txBody>
          <a:bodyPr>
            <a:noAutofit/>
          </a:bodyPr>
          <a:lstStyle/>
          <a:p>
            <a:pPr lvl="1" algn="l"/>
            <a:r>
              <a:rPr lang="en-US" sz="3200" dirty="0">
                <a:effectLst/>
                <a:latin typeface="Calibri" panose="020F0502020204030204" pitchFamily="34" charset="0"/>
                <a:ea typeface="Calibri" panose="020F0502020204030204" pitchFamily="34" charset="0"/>
              </a:rPr>
              <a:t>What becomes challenging for your physical and mental health is when your stress-response system (fight, flight, freeze, or appease) is </a:t>
            </a:r>
            <a:r>
              <a:rPr lang="en-US" sz="3200" dirty="0">
                <a:latin typeface="Calibri" panose="020F0502020204030204" pitchFamily="34" charset="0"/>
                <a:ea typeface="Calibri" panose="020F0502020204030204" pitchFamily="34" charset="0"/>
              </a:rPr>
              <a:t>activated</a:t>
            </a:r>
            <a:r>
              <a:rPr lang="en-US" sz="3200" dirty="0">
                <a:effectLst/>
                <a:latin typeface="Calibri" panose="020F0502020204030204" pitchFamily="34" charset="0"/>
                <a:ea typeface="Calibri" panose="020F0502020204030204" pitchFamily="34" charset="0"/>
              </a:rPr>
              <a:t> when it does not need to be. You have been triggered or are dysregulated. </a:t>
            </a:r>
          </a:p>
          <a:p>
            <a:pPr lvl="1" algn="l"/>
            <a:endParaRPr lang="en-US" sz="1400" dirty="0">
              <a:latin typeface="Calibri" panose="020F0502020204030204" pitchFamily="34" charset="0"/>
              <a:ea typeface="Calibri" panose="020F0502020204030204" pitchFamily="34" charset="0"/>
            </a:endParaRPr>
          </a:p>
          <a:p>
            <a:pPr lvl="1" algn="l"/>
            <a:r>
              <a:rPr lang="en-US" sz="3200" b="1" u="sng" dirty="0">
                <a:latin typeface="Calibri" panose="020F0502020204030204" pitchFamily="34" charset="0"/>
                <a:ea typeface="Calibri" panose="020F0502020204030204" pitchFamily="34" charset="0"/>
              </a:rPr>
              <a:t>Reflection: </a:t>
            </a:r>
            <a:r>
              <a:rPr lang="en-US" sz="3200" dirty="0">
                <a:latin typeface="Calibri" panose="020F0502020204030204" pitchFamily="34" charset="0"/>
                <a:ea typeface="Calibri" panose="020F0502020204030204" pitchFamily="34" charset="0"/>
              </a:rPr>
              <a:t>Are you the best version of yourself when you are in survival mode when you don’t need to be? </a:t>
            </a:r>
            <a:endParaRPr lang="en-US" sz="32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A59FDA8B-3C2A-BD4A-6EC4-AF6E7928AE9E}"/>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 8</a:t>
            </a:r>
          </a:p>
        </p:txBody>
      </p:sp>
    </p:spTree>
    <p:extLst>
      <p:ext uri="{BB962C8B-B14F-4D97-AF65-F5344CB8AC3E}">
        <p14:creationId xmlns:p14="http://schemas.microsoft.com/office/powerpoint/2010/main" val="285522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45575" y="245815"/>
            <a:ext cx="10609006" cy="1130710"/>
          </a:xfrm>
        </p:spPr>
        <p:txBody>
          <a:bodyPr>
            <a:normAutofit/>
          </a:bodyPr>
          <a:lstStyle/>
          <a:p>
            <a:r>
              <a:rPr lang="en-US" sz="4900" b="1" dirty="0"/>
              <a:t>Empathy-Based Trauma</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45575" y="1465015"/>
            <a:ext cx="10943302" cy="3539613"/>
          </a:xfrm>
        </p:spPr>
        <p:txBody>
          <a:bodyPr>
            <a:noAutofit/>
          </a:bodyPr>
          <a:lstStyle/>
          <a:p>
            <a:pPr marL="457200" indent="-457200" algn="l">
              <a:buFont typeface="Arial" panose="020B0604020202020204" pitchFamily="34" charset="0"/>
              <a:buChar char="•"/>
            </a:pPr>
            <a:r>
              <a:rPr lang="en-US" sz="2800" u="sng" dirty="0">
                <a:effectLst/>
                <a:latin typeface="Calibri" panose="020F0502020204030204" pitchFamily="34" charset="0"/>
                <a:ea typeface="Calibri" panose="020F0502020204030204" pitchFamily="34" charset="0"/>
              </a:rPr>
              <a:t>Vicarious Trauma: </a:t>
            </a:r>
            <a:r>
              <a:rPr lang="en-US" sz="2800" dirty="0">
                <a:effectLst/>
                <a:latin typeface="Calibri" panose="020F0502020204030204" pitchFamily="34" charset="0"/>
                <a:ea typeface="Calibri" panose="020F0502020204030204" pitchFamily="34" charset="0"/>
              </a:rPr>
              <a:t>Results when a person’s worldview shifts negatively challenging their sense of safety and trust.</a:t>
            </a:r>
          </a:p>
          <a:p>
            <a:pPr marL="457200" indent="-457200" algn="l">
              <a:buFont typeface="Arial" panose="020B0604020202020204" pitchFamily="34" charset="0"/>
              <a:buChar char="•"/>
            </a:pPr>
            <a:r>
              <a:rPr lang="en-US" sz="2800" u="sng" dirty="0">
                <a:latin typeface="Calibri" panose="020F0502020204030204" pitchFamily="34" charset="0"/>
                <a:ea typeface="Calibri" panose="020F0502020204030204" pitchFamily="34" charset="0"/>
              </a:rPr>
              <a:t>Secondary Trauma: </a:t>
            </a:r>
            <a:r>
              <a:rPr lang="en-US" sz="2800" dirty="0">
                <a:latin typeface="Calibri" panose="020F0502020204030204" pitchFamily="34" charset="0"/>
                <a:ea typeface="Calibri" panose="020F0502020204030204" pitchFamily="34" charset="0"/>
              </a:rPr>
              <a:t>Caused by exposure to a traumatic incident coupled with feelings of grief, depression, anxiety, or even suicidal ideation.</a:t>
            </a:r>
          </a:p>
          <a:p>
            <a:pPr marL="457200" indent="-457200" algn="l">
              <a:buFont typeface="Arial" panose="020B0604020202020204" pitchFamily="34" charset="0"/>
              <a:buChar char="•"/>
            </a:pPr>
            <a:r>
              <a:rPr lang="en-US" sz="2800" u="sng" dirty="0">
                <a:latin typeface="Calibri" panose="020F0502020204030204" pitchFamily="34" charset="0"/>
                <a:ea typeface="Calibri" panose="020F0502020204030204" pitchFamily="34" charset="0"/>
              </a:rPr>
              <a:t>Compassion Fatigue: </a:t>
            </a:r>
            <a:r>
              <a:rPr lang="en-US" sz="2800" dirty="0">
                <a:latin typeface="Calibri" panose="020F0502020204030204" pitchFamily="34" charset="0"/>
                <a:ea typeface="Calibri" panose="020F0502020204030204" pitchFamily="34" charset="0"/>
              </a:rPr>
              <a:t>Occurs when helping professionals are unable to adequately rest and renew their resilience capability. In most definitions, it includes burnout and secondary trauma.</a:t>
            </a:r>
          </a:p>
          <a:p>
            <a:pPr algn="l"/>
            <a:r>
              <a:rPr lang="en-US" dirty="0">
                <a:latin typeface="Calibri" panose="020F0502020204030204" pitchFamily="34" charset="0"/>
                <a:ea typeface="Calibri" panose="020F0502020204030204" pitchFamily="34" charset="0"/>
              </a:rPr>
              <a:t>Later – you may want to come back and read the personal reflection on page 13.</a:t>
            </a:r>
          </a:p>
          <a:p>
            <a:pPr marL="457200" indent="-457200" algn="l">
              <a:buFont typeface="Arial" panose="020B0604020202020204" pitchFamily="34" charset="0"/>
              <a:buChar char="•"/>
            </a:pPr>
            <a:endParaRPr lang="en-US" sz="3600" dirty="0">
              <a:effectLst/>
              <a:latin typeface="Calibri" panose="020F0502020204030204" pitchFamily="34" charset="0"/>
              <a:ea typeface="Calibri" panose="020F0502020204030204" pitchFamily="34" charset="0"/>
            </a:endParaRPr>
          </a:p>
          <a:p>
            <a:pPr lvl="1" algn="l"/>
            <a:endParaRPr lang="en-US" sz="32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A59FDA8B-3C2A-BD4A-6EC4-AF6E7928AE9E}"/>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pages 11 – 13  </a:t>
            </a:r>
          </a:p>
        </p:txBody>
      </p:sp>
    </p:spTree>
    <p:extLst>
      <p:ext uri="{BB962C8B-B14F-4D97-AF65-F5344CB8AC3E}">
        <p14:creationId xmlns:p14="http://schemas.microsoft.com/office/powerpoint/2010/main" val="184853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97467" y="396726"/>
            <a:ext cx="10481733" cy="1036451"/>
          </a:xfrm>
        </p:spPr>
        <p:txBody>
          <a:bodyPr>
            <a:normAutofit/>
          </a:bodyPr>
          <a:lstStyle/>
          <a:p>
            <a:r>
              <a:rPr lang="en-US" b="1" dirty="0"/>
              <a:t>The Root Cause Nature of Trauma</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97467" y="1011162"/>
            <a:ext cx="10481733" cy="4573873"/>
          </a:xfrm>
        </p:spPr>
        <p:txBody>
          <a:bodyPr>
            <a:noAutofit/>
          </a:bodyPr>
          <a:lstStyle/>
          <a:p>
            <a:endParaRPr lang="en-US" sz="1200" b="1" i="1" dirty="0"/>
          </a:p>
          <a:p>
            <a:pPr algn="l"/>
            <a:r>
              <a:rPr lang="en-US" sz="2800" b="1" dirty="0"/>
              <a:t>Neuroscience is clear!</a:t>
            </a:r>
          </a:p>
          <a:p>
            <a:pPr algn="l"/>
            <a:r>
              <a:rPr lang="en-US" sz="2800" dirty="0"/>
              <a:t>Understanding the impact of trauma on the brain and body and its subsequent possible long-term impacts on physical, mental, and emotional health is to understand the root cause nature of trauma. The long-term impacts can look like:</a:t>
            </a:r>
          </a:p>
          <a:p>
            <a:pPr algn="l"/>
            <a:r>
              <a:rPr lang="en-US" sz="2800" dirty="0"/>
              <a:t>Chronic disease, Mental Illness, Lower Life Potential, Substance Use and Addiction and even a shorted Life Span</a:t>
            </a:r>
          </a:p>
          <a:p>
            <a:pPr>
              <a:lnSpc>
                <a:spcPct val="100000"/>
              </a:lnSpc>
              <a:spcBef>
                <a:spcPts val="0"/>
              </a:spcBef>
            </a:pPr>
            <a:r>
              <a:rPr lang="en-US" sz="2800" b="1" dirty="0"/>
              <a:t>Flipping the question from “What’s wrong with you?” to </a:t>
            </a:r>
          </a:p>
          <a:p>
            <a:pPr>
              <a:lnSpc>
                <a:spcPct val="100000"/>
              </a:lnSpc>
              <a:spcBef>
                <a:spcPts val="0"/>
              </a:spcBef>
            </a:pPr>
            <a:r>
              <a:rPr lang="en-US" sz="2800" b="1" dirty="0"/>
              <a:t>“What happened to you?”</a:t>
            </a:r>
          </a:p>
          <a:p>
            <a:pPr algn="l"/>
            <a:r>
              <a:rPr lang="en-US" sz="2200" dirty="0">
                <a:latin typeface="Calibri" panose="020F0502020204030204" pitchFamily="34" charset="0"/>
                <a:ea typeface="Calibri" panose="020F0502020204030204" pitchFamily="34" charset="0"/>
              </a:rPr>
              <a:t>Later – you may want to come back and read the personal reflections on pages 19 - 20.</a:t>
            </a:r>
          </a:p>
          <a:p>
            <a:pPr algn="l"/>
            <a:endParaRPr lang="en-US" sz="2800" dirty="0"/>
          </a:p>
        </p:txBody>
      </p:sp>
      <p:sp>
        <p:nvSpPr>
          <p:cNvPr id="4" name="TextBox 3">
            <a:extLst>
              <a:ext uri="{FF2B5EF4-FFF2-40B4-BE49-F238E27FC236}">
                <a16:creationId xmlns:a16="http://schemas.microsoft.com/office/drawing/2014/main" id="{B6F19D20-5EF7-D3E0-3AE8-E2B5DADEBA6C}"/>
              </a:ext>
            </a:extLst>
          </p:cNvPr>
          <p:cNvSpPr txBox="1"/>
          <p:nvPr/>
        </p:nvSpPr>
        <p:spPr>
          <a:xfrm>
            <a:off x="7649496" y="5692879"/>
            <a:ext cx="4208207" cy="830997"/>
          </a:xfrm>
          <a:prstGeom prst="rect">
            <a:avLst/>
          </a:prstGeom>
          <a:noFill/>
        </p:spPr>
        <p:txBody>
          <a:bodyPr wrap="square" rtlCol="0">
            <a:spAutoFit/>
          </a:bodyPr>
          <a:lstStyle/>
          <a:p>
            <a:r>
              <a:rPr lang="en-US" sz="2400" i="1" dirty="0"/>
              <a:t>Follow along in your Reflective Journal: pages 19 - 20</a:t>
            </a:r>
          </a:p>
        </p:txBody>
      </p:sp>
    </p:spTree>
    <p:extLst>
      <p:ext uri="{BB962C8B-B14F-4D97-AF65-F5344CB8AC3E}">
        <p14:creationId xmlns:p14="http://schemas.microsoft.com/office/powerpoint/2010/main" val="69223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97467" y="462124"/>
            <a:ext cx="10481733" cy="1061884"/>
          </a:xfrm>
        </p:spPr>
        <p:txBody>
          <a:bodyPr>
            <a:normAutofit fontScale="90000"/>
          </a:bodyPr>
          <a:lstStyle/>
          <a:p>
            <a:r>
              <a:rPr lang="en-US" b="1" dirty="0"/>
              <a:t>Regulation, Self-Care and Resilience</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97467" y="1592831"/>
            <a:ext cx="10481733" cy="3923068"/>
          </a:xfrm>
        </p:spPr>
        <p:txBody>
          <a:bodyPr>
            <a:noAutofit/>
          </a:bodyPr>
          <a:lstStyle/>
          <a:p>
            <a:endParaRPr lang="en-US" sz="1200" b="1" i="1" dirty="0">
              <a:latin typeface="+mj-lt"/>
            </a:endParaRPr>
          </a:p>
          <a:p>
            <a:pPr algn="l"/>
            <a:r>
              <a:rPr lang="en-US" sz="4800" dirty="0">
                <a:latin typeface="+mj-lt"/>
              </a:rPr>
              <a:t>We are more resilient humans when we are regulated with full resilience cups! Let’s get there together!</a:t>
            </a:r>
          </a:p>
        </p:txBody>
      </p:sp>
    </p:spTree>
    <p:extLst>
      <p:ext uri="{BB962C8B-B14F-4D97-AF65-F5344CB8AC3E}">
        <p14:creationId xmlns:p14="http://schemas.microsoft.com/office/powerpoint/2010/main" val="292478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97467" y="462124"/>
            <a:ext cx="10481733" cy="1061884"/>
          </a:xfrm>
        </p:spPr>
        <p:txBody>
          <a:bodyPr>
            <a:normAutofit/>
          </a:bodyPr>
          <a:lstStyle/>
          <a:p>
            <a:r>
              <a:rPr lang="en-US" b="1" dirty="0"/>
              <a:t>Regulation and Resilience</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97467" y="1592831"/>
            <a:ext cx="10481733" cy="3923068"/>
          </a:xfrm>
        </p:spPr>
        <p:txBody>
          <a:bodyPr>
            <a:noAutofit/>
          </a:bodyPr>
          <a:lstStyle/>
          <a:p>
            <a:r>
              <a:rPr lang="en-US" sz="2800" b="1" i="1" dirty="0"/>
              <a:t>Learning to be a regulated human strengthens your resilience. </a:t>
            </a:r>
          </a:p>
          <a:p>
            <a:endParaRPr lang="en-US" sz="1200" b="1" i="1" dirty="0"/>
          </a:p>
          <a:p>
            <a:pPr marL="457200" indent="-457200" algn="l">
              <a:buFont typeface="Arial" panose="020B0604020202020204" pitchFamily="34" charset="0"/>
              <a:buChar char="•"/>
            </a:pPr>
            <a:r>
              <a:rPr lang="en-US" sz="2800" b="1" dirty="0"/>
              <a:t>Recognize when you are triggered or dysregulated.</a:t>
            </a:r>
            <a:r>
              <a:rPr lang="en-US" sz="2800" dirty="0"/>
              <a:t> Know your signs.</a:t>
            </a:r>
          </a:p>
          <a:p>
            <a:pPr marL="457200" indent="-457200" algn="l">
              <a:buFont typeface="Arial" panose="020B0604020202020204" pitchFamily="34" charset="0"/>
              <a:buChar char="•"/>
            </a:pPr>
            <a:r>
              <a:rPr lang="en-US" sz="2800" b="1" dirty="0"/>
              <a:t>Communicate</a:t>
            </a:r>
            <a:r>
              <a:rPr lang="en-US" sz="2800" dirty="0"/>
              <a:t> (if you are able) what you are experiencing. “This is upsetting to me. I need a moment.”</a:t>
            </a:r>
          </a:p>
          <a:p>
            <a:pPr marL="457200" indent="-457200" algn="l">
              <a:buFont typeface="Arial" panose="020B0604020202020204" pitchFamily="34" charset="0"/>
              <a:buChar char="•"/>
            </a:pPr>
            <a:r>
              <a:rPr lang="en-US" sz="2800" b="1" dirty="0"/>
              <a:t>Regulate. </a:t>
            </a:r>
            <a:r>
              <a:rPr lang="en-US" sz="2800" dirty="0"/>
              <a:t>Do a regulating activity. Something that is healthy, soothing, and calming to you. Rhythmic and repetitive. </a:t>
            </a:r>
          </a:p>
          <a:p>
            <a:pPr marL="457200" indent="-457200" algn="l">
              <a:buFont typeface="Arial" panose="020B0604020202020204" pitchFamily="34" charset="0"/>
              <a:buChar char="•"/>
            </a:pPr>
            <a:r>
              <a:rPr lang="en-US" sz="2800" b="1" dirty="0"/>
              <a:t>Notice. </a:t>
            </a:r>
            <a:r>
              <a:rPr lang="en-US" sz="2800" dirty="0"/>
              <a:t>What happened when you tried a regulating activity?</a:t>
            </a:r>
          </a:p>
        </p:txBody>
      </p:sp>
      <p:sp>
        <p:nvSpPr>
          <p:cNvPr id="4" name="TextBox 3">
            <a:extLst>
              <a:ext uri="{FF2B5EF4-FFF2-40B4-BE49-F238E27FC236}">
                <a16:creationId xmlns:a16="http://schemas.microsoft.com/office/drawing/2014/main" id="{B6F19D20-5EF7-D3E0-3AE8-E2B5DADEBA6C}"/>
              </a:ext>
            </a:extLst>
          </p:cNvPr>
          <p:cNvSpPr txBox="1"/>
          <p:nvPr/>
        </p:nvSpPr>
        <p:spPr>
          <a:xfrm>
            <a:off x="5142272" y="5692879"/>
            <a:ext cx="6715432" cy="830997"/>
          </a:xfrm>
          <a:prstGeom prst="rect">
            <a:avLst/>
          </a:prstGeom>
          <a:noFill/>
        </p:spPr>
        <p:txBody>
          <a:bodyPr wrap="square" rtlCol="0">
            <a:spAutoFit/>
          </a:bodyPr>
          <a:lstStyle/>
          <a:p>
            <a:r>
              <a:rPr lang="en-US" sz="2400" i="1" dirty="0"/>
              <a:t>Follow along in your Reflective Journal: pages 14 - 16 AND behind the Green Divider</a:t>
            </a:r>
          </a:p>
        </p:txBody>
      </p:sp>
    </p:spTree>
    <p:extLst>
      <p:ext uri="{BB962C8B-B14F-4D97-AF65-F5344CB8AC3E}">
        <p14:creationId xmlns:p14="http://schemas.microsoft.com/office/powerpoint/2010/main" val="410087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285135" y="324153"/>
            <a:ext cx="10798941" cy="1591734"/>
          </a:xfrm>
        </p:spPr>
        <p:txBody>
          <a:bodyPr>
            <a:normAutofit fontScale="90000"/>
          </a:bodyPr>
          <a:lstStyle/>
          <a:p>
            <a:r>
              <a:rPr lang="en-US" sz="5500" b="1" dirty="0"/>
              <a:t>Remarkably Resilient Together</a:t>
            </a:r>
            <a:br>
              <a:rPr lang="en-US" sz="5500" b="1" dirty="0"/>
            </a:br>
            <a:r>
              <a:rPr lang="en-US" sz="5500" b="1" dirty="0"/>
              <a:t>“In the Moment” Cards</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430590" y="1828800"/>
            <a:ext cx="11064723" cy="3485213"/>
          </a:xfrm>
        </p:spPr>
        <p:txBody>
          <a:bodyPr>
            <a:noAutofit/>
          </a:bodyPr>
          <a:lstStyle/>
          <a:p>
            <a:pPr algn="l">
              <a:lnSpc>
                <a:spcPct val="100000"/>
              </a:lnSpc>
              <a:spcBef>
                <a:spcPts val="0"/>
              </a:spcBef>
            </a:pPr>
            <a:r>
              <a:rPr lang="en-US" sz="2600" b="1" dirty="0">
                <a:effectLst/>
                <a:latin typeface="Calibri" panose="020F0502020204030204" pitchFamily="34" charset="0"/>
                <a:ea typeface="Calibri" panose="020F0502020204030204" pitchFamily="34" charset="0"/>
                <a:cs typeface="Times New Roman" panose="02020603050405020304" pitchFamily="18" charset="0"/>
              </a:rPr>
              <a:t>Exercise</a:t>
            </a:r>
          </a:p>
          <a:p>
            <a:pPr marL="514350" indent="-514350" algn="l">
              <a:lnSpc>
                <a:spcPct val="100000"/>
              </a:lnSpc>
              <a:spcBef>
                <a:spcPts val="0"/>
              </a:spcBef>
              <a:buFont typeface="+mj-lt"/>
              <a:buAutoNum type="arabicPeriod"/>
            </a:pPr>
            <a:r>
              <a:rPr lang="en-US" sz="2600" dirty="0">
                <a:latin typeface="Calibri" panose="020F0502020204030204" pitchFamily="34" charset="0"/>
                <a:ea typeface="Calibri" panose="020F0502020204030204" pitchFamily="34" charset="0"/>
                <a:cs typeface="Times New Roman" panose="02020603050405020304" pitchFamily="18" charset="0"/>
              </a:rPr>
              <a:t>Take a moment and look at your “In the Moment” cards (green card deck) </a:t>
            </a:r>
          </a:p>
          <a:p>
            <a:pPr marL="514350" indent="-514350" algn="l">
              <a:lnSpc>
                <a:spcPct val="100000"/>
              </a:lnSpc>
              <a:spcBef>
                <a:spcPts val="0"/>
              </a:spcBef>
              <a:buFont typeface="+mj-lt"/>
              <a:buAutoNum type="arabicPeriod"/>
            </a:pPr>
            <a:r>
              <a:rPr lang="en-US" sz="2600" dirty="0">
                <a:latin typeface="Calibri" panose="020F0502020204030204" pitchFamily="34" charset="0"/>
                <a:ea typeface="Calibri" panose="020F0502020204030204" pitchFamily="34" charset="0"/>
                <a:cs typeface="Times New Roman" panose="02020603050405020304" pitchFamily="18" charset="0"/>
              </a:rPr>
              <a:t>Select one that speaks to you.</a:t>
            </a:r>
          </a:p>
          <a:p>
            <a:pPr marL="514350" indent="-514350" algn="l">
              <a:lnSpc>
                <a:spcPct val="100000"/>
              </a:lnSpc>
              <a:spcBef>
                <a:spcPts val="0"/>
              </a:spcBef>
              <a:buFont typeface="+mj-lt"/>
              <a:buAutoNum type="arabicPeriod"/>
            </a:pPr>
            <a:r>
              <a:rPr lang="en-US" sz="2600" dirty="0">
                <a:latin typeface="Calibri" panose="020F0502020204030204" pitchFamily="34" charset="0"/>
                <a:ea typeface="Calibri" panose="020F0502020204030204" pitchFamily="34" charset="0"/>
                <a:cs typeface="Times New Roman" panose="02020603050405020304" pitchFamily="18" charset="0"/>
              </a:rPr>
              <a:t>In pairs or triads, share the cards you each have and talk about </a:t>
            </a:r>
            <a:r>
              <a:rPr lang="en-US" sz="2600" dirty="0">
                <a:effectLst/>
                <a:latin typeface="Calibri" panose="020F0502020204030204" pitchFamily="34" charset="0"/>
                <a:ea typeface="Calibri" panose="020F0502020204030204" pitchFamily="34" charset="0"/>
                <a:cs typeface="Times New Roman" panose="02020603050405020304" pitchFamily="18" charset="0"/>
              </a:rPr>
              <a:t>how </a:t>
            </a:r>
            <a:r>
              <a:rPr lang="en-US" sz="2600" dirty="0">
                <a:latin typeface="Calibri" panose="020F0502020204030204" pitchFamily="34" charset="0"/>
                <a:ea typeface="Calibri" panose="020F0502020204030204" pitchFamily="34" charset="0"/>
                <a:cs typeface="Times New Roman" panose="02020603050405020304" pitchFamily="18" charset="0"/>
              </a:rPr>
              <a:t>each suggestion </a:t>
            </a:r>
            <a:r>
              <a:rPr lang="en-US" sz="2600" dirty="0">
                <a:effectLst/>
                <a:latin typeface="Calibri" panose="020F0502020204030204" pitchFamily="34" charset="0"/>
                <a:ea typeface="Calibri" panose="020F0502020204030204" pitchFamily="34" charset="0"/>
                <a:cs typeface="Times New Roman" panose="02020603050405020304" pitchFamily="18" charset="0"/>
              </a:rPr>
              <a:t>can be regulating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r>
              <a:rPr lang="en-US" sz="2600" dirty="0">
                <a:latin typeface="Calibri" panose="020F0502020204030204" pitchFamily="34" charset="0"/>
                <a:ea typeface="Calibri" panose="020F0502020204030204" pitchFamily="34" charset="0"/>
                <a:cs typeface="Times New Roman" panose="02020603050405020304" pitchFamily="18" charset="0"/>
              </a:rPr>
              <a:t>Using the Reflective Journal; Look behind the Green Divider,</a:t>
            </a:r>
          </a:p>
          <a:p>
            <a:pPr algn="l">
              <a:lnSpc>
                <a:spcPct val="100000"/>
              </a:lnSpc>
              <a:spcBef>
                <a:spcPts val="0"/>
              </a:spcBef>
            </a:pPr>
            <a:r>
              <a:rPr lang="en-US" sz="2600" dirty="0">
                <a:latin typeface="Calibri" panose="020F0502020204030204" pitchFamily="34" charset="0"/>
                <a:ea typeface="Calibri" panose="020F0502020204030204" pitchFamily="34" charset="0"/>
                <a:cs typeface="Times New Roman" panose="02020603050405020304" pitchFamily="18" charset="0"/>
              </a:rPr>
              <a:t>Pages 26 – 46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l">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with low confidence">
            <a:extLst>
              <a:ext uri="{FF2B5EF4-FFF2-40B4-BE49-F238E27FC236}">
                <a16:creationId xmlns:a16="http://schemas.microsoft.com/office/drawing/2014/main" id="{46812467-09AB-A79C-210F-9B1CB7CA494F}"/>
              </a:ext>
            </a:extLst>
          </p:cNvPr>
          <p:cNvPicPr>
            <a:picLocks noChangeAspect="1"/>
          </p:cNvPicPr>
          <p:nvPr/>
        </p:nvPicPr>
        <p:blipFill>
          <a:blip r:embed="rId3"/>
          <a:stretch>
            <a:fillRect/>
          </a:stretch>
        </p:blipFill>
        <p:spPr>
          <a:xfrm>
            <a:off x="8735768" y="3758578"/>
            <a:ext cx="1896816" cy="2931442"/>
          </a:xfrm>
          <a:prstGeom prst="rect">
            <a:avLst/>
          </a:prstGeom>
        </p:spPr>
      </p:pic>
      <p:pic>
        <p:nvPicPr>
          <p:cNvPr id="5" name="Picture 4">
            <a:extLst>
              <a:ext uri="{FF2B5EF4-FFF2-40B4-BE49-F238E27FC236}">
                <a16:creationId xmlns:a16="http://schemas.microsoft.com/office/drawing/2014/main" id="{8BF7C7EC-B1B8-D404-C52C-B27E8A856C49}"/>
              </a:ext>
            </a:extLst>
          </p:cNvPr>
          <p:cNvPicPr>
            <a:picLocks noChangeAspect="1"/>
          </p:cNvPicPr>
          <p:nvPr/>
        </p:nvPicPr>
        <p:blipFill>
          <a:blip r:embed="rId4"/>
          <a:stretch>
            <a:fillRect/>
          </a:stretch>
        </p:blipFill>
        <p:spPr>
          <a:xfrm>
            <a:off x="3194285" y="5218471"/>
            <a:ext cx="1466206" cy="146620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A60A906-C4DD-A744-CEFA-CDC80DD470A9}"/>
              </a:ext>
            </a:extLst>
          </p:cNvPr>
          <p:cNvPicPr>
            <a:picLocks noChangeAspect="1"/>
          </p:cNvPicPr>
          <p:nvPr/>
        </p:nvPicPr>
        <p:blipFill>
          <a:blip r:embed="rId5"/>
          <a:stretch>
            <a:fillRect/>
          </a:stretch>
        </p:blipFill>
        <p:spPr>
          <a:xfrm>
            <a:off x="5307508" y="4988067"/>
            <a:ext cx="3420271" cy="1852117"/>
          </a:xfrm>
          <a:prstGeom prst="rect">
            <a:avLst/>
          </a:prstGeom>
        </p:spPr>
      </p:pic>
    </p:spTree>
    <p:extLst>
      <p:ext uri="{BB962C8B-B14F-4D97-AF65-F5344CB8AC3E}">
        <p14:creationId xmlns:p14="http://schemas.microsoft.com/office/powerpoint/2010/main" val="77940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511284"/>
            <a:ext cx="9144000" cy="1061884"/>
          </a:xfrm>
        </p:spPr>
        <p:txBody>
          <a:bodyPr>
            <a:normAutofit/>
          </a:bodyPr>
          <a:lstStyle/>
          <a:p>
            <a:r>
              <a:rPr lang="en-US" b="1" dirty="0"/>
              <a:t>Self-Care and Resilience</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688258" y="1681317"/>
            <a:ext cx="11110451" cy="3916360"/>
          </a:xfrm>
        </p:spPr>
        <p:txBody>
          <a:bodyPr>
            <a:normAutofit/>
          </a:bodyPr>
          <a:lstStyle/>
          <a:p>
            <a:pPr algn="l"/>
            <a:r>
              <a:rPr lang="en-US" sz="3200" dirty="0"/>
              <a:t>Self-care is the practice of taking an active role in protecting one’s own well-being and happiness. Often, we think about self-care in times of stress.</a:t>
            </a:r>
          </a:p>
          <a:p>
            <a:pPr algn="l"/>
            <a:r>
              <a:rPr lang="en-US" sz="3200" dirty="0"/>
              <a:t>Remarkably Resilient Together encourages thinking about self-care as a regular activity to keep your resilience cup full so you can weather life’s ups and downs.</a:t>
            </a:r>
          </a:p>
          <a:p>
            <a:pPr algn="l"/>
            <a:r>
              <a:rPr lang="en-US" sz="3200" b="1" u="sng" dirty="0">
                <a:latin typeface="Calibri" panose="020F0502020204030204" pitchFamily="34" charset="0"/>
                <a:ea typeface="Calibri" panose="020F0502020204030204" pitchFamily="34" charset="0"/>
              </a:rPr>
              <a:t>Reflection: </a:t>
            </a:r>
            <a:r>
              <a:rPr lang="en-US" sz="3200" dirty="0">
                <a:latin typeface="Calibri" panose="020F0502020204030204" pitchFamily="34" charset="0"/>
                <a:ea typeface="Calibri" panose="020F0502020204030204" pitchFamily="34" charset="0"/>
              </a:rPr>
              <a:t>Are you the best version of yourself when your resilience cup is low or empty? </a:t>
            </a:r>
            <a:endParaRPr lang="en-US" sz="3200" dirty="0">
              <a:effectLst/>
              <a:latin typeface="Calibri" panose="020F0502020204030204" pitchFamily="34" charset="0"/>
              <a:ea typeface="Calibri" panose="020F0502020204030204" pitchFamily="34" charset="0"/>
            </a:endParaRPr>
          </a:p>
          <a:p>
            <a:pPr algn="l"/>
            <a:endParaRPr lang="en-US" sz="3200" dirty="0"/>
          </a:p>
        </p:txBody>
      </p:sp>
    </p:spTree>
    <p:extLst>
      <p:ext uri="{BB962C8B-B14F-4D97-AF65-F5344CB8AC3E}">
        <p14:creationId xmlns:p14="http://schemas.microsoft.com/office/powerpoint/2010/main" val="65106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14448"/>
            <a:ext cx="9035845" cy="1409514"/>
          </a:xfrm>
        </p:spPr>
        <p:txBody>
          <a:bodyPr>
            <a:normAutofit fontScale="90000"/>
          </a:bodyPr>
          <a:lstStyle/>
          <a:p>
            <a:r>
              <a:rPr lang="en-US" b="1" dirty="0"/>
              <a:t>Remarkably Resilient Together The WHY</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518333" y="1820226"/>
            <a:ext cx="7593280" cy="3874214"/>
          </a:xfrm>
        </p:spPr>
        <p:txBody>
          <a:bodyPr>
            <a:noAutofit/>
          </a:bodyPr>
          <a:lstStyle/>
          <a:p>
            <a:pPr marL="457200" indent="-457200" algn="l">
              <a:buFont typeface="Arial" panose="020B0604020202020204" pitchFamily="34" charset="0"/>
              <a:buChar char="•"/>
            </a:pPr>
            <a:r>
              <a:rPr lang="en-US" dirty="0"/>
              <a:t>We, the Harnish sisters, wrote </a:t>
            </a:r>
            <a:r>
              <a:rPr lang="en-US" i="1" dirty="0"/>
              <a:t>Remarkably Resilient: Community Matters </a:t>
            </a:r>
            <a:r>
              <a:rPr lang="en-US" dirty="0"/>
              <a:t>to share our journeys of resilience out of a childhood home of multi-generational incest, abuse, and neglect.</a:t>
            </a:r>
          </a:p>
          <a:p>
            <a:pPr marL="457200" indent="-457200" algn="l">
              <a:buFont typeface="Arial" panose="020B0604020202020204" pitchFamily="34" charset="0"/>
              <a:buChar char="•"/>
            </a:pPr>
            <a:r>
              <a:rPr lang="en-US" dirty="0"/>
              <a:t>The neuroscience of trauma helped us understand our WHY and our HOW:</a:t>
            </a:r>
          </a:p>
          <a:p>
            <a:pPr marL="914400" lvl="1" indent="-457200" algn="l">
              <a:buFont typeface="Arial" panose="020B0604020202020204" pitchFamily="34" charset="0"/>
              <a:buChar char="•"/>
            </a:pPr>
            <a:r>
              <a:rPr lang="en-US" sz="2400" dirty="0"/>
              <a:t>WHY did we have so many chronic health conditions?</a:t>
            </a:r>
          </a:p>
          <a:p>
            <a:pPr marL="914400" lvl="1" indent="-457200" algn="l">
              <a:buFont typeface="Arial" panose="020B0604020202020204" pitchFamily="34" charset="0"/>
              <a:buChar char="•"/>
            </a:pPr>
            <a:r>
              <a:rPr lang="en-US" sz="2400" dirty="0"/>
              <a:t>HOW had we all three been able to break the multi-generational cycle of incest and abuse in our paternal family?</a:t>
            </a:r>
          </a:p>
        </p:txBody>
      </p:sp>
      <p:pic>
        <p:nvPicPr>
          <p:cNvPr id="5" name="Picture 4">
            <a:extLst>
              <a:ext uri="{FF2B5EF4-FFF2-40B4-BE49-F238E27FC236}">
                <a16:creationId xmlns:a16="http://schemas.microsoft.com/office/drawing/2014/main" id="{A6A0B2B8-2A40-8C81-DDAA-06453AF9CFC2}"/>
              </a:ext>
            </a:extLst>
          </p:cNvPr>
          <p:cNvPicPr>
            <a:picLocks noChangeAspect="1"/>
          </p:cNvPicPr>
          <p:nvPr/>
        </p:nvPicPr>
        <p:blipFill>
          <a:blip r:embed="rId3"/>
          <a:stretch>
            <a:fillRect/>
          </a:stretch>
        </p:blipFill>
        <p:spPr>
          <a:xfrm>
            <a:off x="8187517" y="2178156"/>
            <a:ext cx="3486150" cy="2914650"/>
          </a:xfrm>
          <a:prstGeom prst="rect">
            <a:avLst/>
          </a:prstGeom>
        </p:spPr>
      </p:pic>
      <p:sp>
        <p:nvSpPr>
          <p:cNvPr id="6" name="TextBox 5">
            <a:extLst>
              <a:ext uri="{FF2B5EF4-FFF2-40B4-BE49-F238E27FC236}">
                <a16:creationId xmlns:a16="http://schemas.microsoft.com/office/drawing/2014/main" id="{13E3612F-2A98-7AB6-228D-39F1D54976B8}"/>
              </a:ext>
            </a:extLst>
          </p:cNvPr>
          <p:cNvSpPr txBox="1"/>
          <p:nvPr/>
        </p:nvSpPr>
        <p:spPr>
          <a:xfrm>
            <a:off x="8187517" y="5275014"/>
            <a:ext cx="3486150" cy="461665"/>
          </a:xfrm>
          <a:prstGeom prst="rect">
            <a:avLst/>
          </a:prstGeom>
          <a:noFill/>
        </p:spPr>
        <p:txBody>
          <a:bodyPr wrap="square" rtlCol="0">
            <a:spAutoFit/>
          </a:bodyPr>
          <a:lstStyle/>
          <a:p>
            <a:r>
              <a:rPr lang="en-US" sz="2400" dirty="0"/>
              <a:t>  Kathleen, Karen, Sharon</a:t>
            </a:r>
          </a:p>
        </p:txBody>
      </p:sp>
    </p:spTree>
    <p:extLst>
      <p:ext uri="{BB962C8B-B14F-4D97-AF65-F5344CB8AC3E}">
        <p14:creationId xmlns:p14="http://schemas.microsoft.com/office/powerpoint/2010/main" val="6102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97467" y="530948"/>
            <a:ext cx="10481733" cy="1061884"/>
          </a:xfrm>
        </p:spPr>
        <p:txBody>
          <a:bodyPr>
            <a:normAutofit/>
          </a:bodyPr>
          <a:lstStyle/>
          <a:p>
            <a:r>
              <a:rPr lang="en-US" b="1" dirty="0"/>
              <a:t>Self-Care and Resilience</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97467" y="1661655"/>
            <a:ext cx="10481733" cy="4031224"/>
          </a:xfrm>
        </p:spPr>
        <p:txBody>
          <a:bodyPr>
            <a:noAutofit/>
          </a:bodyPr>
          <a:lstStyle/>
          <a:p>
            <a:r>
              <a:rPr lang="en-US" sz="2800" b="1" i="1" dirty="0"/>
              <a:t>Having a full resilience cup helps you be more present and able to fully participate in life.</a:t>
            </a:r>
          </a:p>
          <a:p>
            <a:pPr marL="457200" indent="-457200" algn="l">
              <a:buFont typeface="Arial" panose="020B0604020202020204" pitchFamily="34" charset="0"/>
              <a:buChar char="•"/>
            </a:pPr>
            <a:r>
              <a:rPr lang="en-US" sz="2800" b="1" dirty="0"/>
              <a:t>Recognize depletion.</a:t>
            </a:r>
            <a:r>
              <a:rPr lang="en-US" sz="2800" dirty="0"/>
              <a:t> Know your signs.</a:t>
            </a:r>
          </a:p>
          <a:p>
            <a:pPr marL="457200" indent="-457200" algn="l">
              <a:buFont typeface="Arial" panose="020B0604020202020204" pitchFamily="34" charset="0"/>
              <a:buChar char="•"/>
            </a:pPr>
            <a:r>
              <a:rPr lang="en-US" sz="2800" b="1" dirty="0"/>
              <a:t>Communicate. </a:t>
            </a:r>
            <a:r>
              <a:rPr lang="en-US" sz="2800" dirty="0"/>
              <a:t> Share with trusted people when you are feeling depleted.</a:t>
            </a:r>
          </a:p>
          <a:p>
            <a:pPr marL="457200" indent="-457200" algn="l">
              <a:buFont typeface="Arial" panose="020B0604020202020204" pitchFamily="34" charset="0"/>
              <a:buChar char="•"/>
            </a:pPr>
            <a:r>
              <a:rPr lang="en-US" sz="2800" b="1" dirty="0"/>
              <a:t>Do Self-Care. </a:t>
            </a:r>
            <a:r>
              <a:rPr lang="en-US" sz="2800" dirty="0"/>
              <a:t>Schedule in time for self-care. Make this a regular practice. </a:t>
            </a:r>
          </a:p>
          <a:p>
            <a:pPr marL="457200" indent="-457200" algn="l">
              <a:buFont typeface="Arial" panose="020B0604020202020204" pitchFamily="34" charset="0"/>
              <a:buChar char="•"/>
            </a:pPr>
            <a:r>
              <a:rPr lang="en-US" sz="2800" b="1" dirty="0"/>
              <a:t>Notice. </a:t>
            </a:r>
            <a:r>
              <a:rPr lang="en-US" sz="2800" dirty="0"/>
              <a:t>What does a full resilience cup feel like? What does this allow you do to? </a:t>
            </a:r>
          </a:p>
        </p:txBody>
      </p:sp>
      <p:sp>
        <p:nvSpPr>
          <p:cNvPr id="4" name="TextBox 3">
            <a:extLst>
              <a:ext uri="{FF2B5EF4-FFF2-40B4-BE49-F238E27FC236}">
                <a16:creationId xmlns:a16="http://schemas.microsoft.com/office/drawing/2014/main" id="{B6F19D20-5EF7-D3E0-3AE8-E2B5DADEBA6C}"/>
              </a:ext>
            </a:extLst>
          </p:cNvPr>
          <p:cNvSpPr txBox="1"/>
          <p:nvPr/>
        </p:nvSpPr>
        <p:spPr>
          <a:xfrm>
            <a:off x="5142272" y="5692879"/>
            <a:ext cx="6715432" cy="830997"/>
          </a:xfrm>
          <a:prstGeom prst="rect">
            <a:avLst/>
          </a:prstGeom>
          <a:noFill/>
        </p:spPr>
        <p:txBody>
          <a:bodyPr wrap="square" rtlCol="0">
            <a:spAutoFit/>
          </a:bodyPr>
          <a:lstStyle/>
          <a:p>
            <a:r>
              <a:rPr lang="en-US" sz="2400" i="1" dirty="0"/>
              <a:t>Follow along in your Reflective Journal: pages 17 - 18 AND behind the Blue Divider</a:t>
            </a:r>
          </a:p>
        </p:txBody>
      </p:sp>
    </p:spTree>
    <p:extLst>
      <p:ext uri="{BB962C8B-B14F-4D97-AF65-F5344CB8AC3E}">
        <p14:creationId xmlns:p14="http://schemas.microsoft.com/office/powerpoint/2010/main" val="136475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255639" y="324153"/>
            <a:ext cx="10828437" cy="1591734"/>
          </a:xfrm>
        </p:spPr>
        <p:txBody>
          <a:bodyPr>
            <a:normAutofit fontScale="90000"/>
          </a:bodyPr>
          <a:lstStyle/>
          <a:p>
            <a:r>
              <a:rPr lang="en-US" sz="5500" b="1" dirty="0"/>
              <a:t>Remarkably Resilient Together</a:t>
            </a:r>
            <a:br>
              <a:rPr lang="en-US" sz="5500" b="1" dirty="0"/>
            </a:br>
            <a:r>
              <a:rPr lang="en-US" sz="5500" b="1" dirty="0"/>
              <a:t>“Over Time” Cards</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430590" y="1828800"/>
            <a:ext cx="11064723" cy="3485213"/>
          </a:xfrm>
        </p:spPr>
        <p:txBody>
          <a:bodyPr>
            <a:noAutofit/>
          </a:bodyPr>
          <a:lstStyle/>
          <a:p>
            <a:pPr algn="l">
              <a:lnSpc>
                <a:spcPct val="100000"/>
              </a:lnSpc>
              <a:spcBef>
                <a:spcPts val="0"/>
              </a:spcBef>
            </a:pPr>
            <a:r>
              <a:rPr lang="en-US" sz="2600" b="1" dirty="0">
                <a:effectLst/>
                <a:latin typeface="Calibri" panose="020F0502020204030204" pitchFamily="34" charset="0"/>
                <a:ea typeface="Calibri" panose="020F0502020204030204" pitchFamily="34" charset="0"/>
                <a:cs typeface="Times New Roman" panose="02020603050405020304" pitchFamily="18" charset="0"/>
              </a:rPr>
              <a:t>Exercise</a:t>
            </a:r>
          </a:p>
          <a:p>
            <a:pPr marL="514350" indent="-514350" algn="l">
              <a:lnSpc>
                <a:spcPct val="100000"/>
              </a:lnSpc>
              <a:spcBef>
                <a:spcPts val="0"/>
              </a:spcBef>
              <a:buFont typeface="+mj-lt"/>
              <a:buAutoNum type="arabicPeriod"/>
            </a:pPr>
            <a:r>
              <a:rPr lang="en-US" sz="2600" dirty="0">
                <a:latin typeface="Calibri" panose="020F0502020204030204" pitchFamily="34" charset="0"/>
                <a:ea typeface="Calibri" panose="020F0502020204030204" pitchFamily="34" charset="0"/>
                <a:cs typeface="Times New Roman" panose="02020603050405020304" pitchFamily="18" charset="0"/>
              </a:rPr>
              <a:t>Take a moment and look at your “Over Time” cards (blue card deck) </a:t>
            </a:r>
          </a:p>
          <a:p>
            <a:pPr marL="514350" indent="-514350" algn="l">
              <a:lnSpc>
                <a:spcPct val="100000"/>
              </a:lnSpc>
              <a:spcBef>
                <a:spcPts val="0"/>
              </a:spcBef>
              <a:buFont typeface="+mj-lt"/>
              <a:buAutoNum type="arabicPeriod"/>
            </a:pPr>
            <a:r>
              <a:rPr lang="en-US" sz="2600" dirty="0">
                <a:latin typeface="Calibri" panose="020F0502020204030204" pitchFamily="34" charset="0"/>
                <a:ea typeface="Calibri" panose="020F0502020204030204" pitchFamily="34" charset="0"/>
                <a:cs typeface="Times New Roman" panose="02020603050405020304" pitchFamily="18" charset="0"/>
              </a:rPr>
              <a:t>Select one that speaks to you.</a:t>
            </a:r>
          </a:p>
          <a:p>
            <a:pPr marL="514350" indent="-514350" algn="l">
              <a:lnSpc>
                <a:spcPct val="100000"/>
              </a:lnSpc>
              <a:spcBef>
                <a:spcPts val="0"/>
              </a:spcBef>
              <a:buFont typeface="+mj-lt"/>
              <a:buAutoNum type="arabicPeriod"/>
            </a:pPr>
            <a:r>
              <a:rPr lang="en-US" sz="2600" dirty="0">
                <a:latin typeface="Calibri" panose="020F0502020204030204" pitchFamily="34" charset="0"/>
                <a:ea typeface="Calibri" panose="020F0502020204030204" pitchFamily="34" charset="0"/>
                <a:cs typeface="Times New Roman" panose="02020603050405020304" pitchFamily="18" charset="0"/>
              </a:rPr>
              <a:t>In pairs or triads, share the cards you each have and talk about </a:t>
            </a:r>
            <a:r>
              <a:rPr lang="en-US" sz="2600" dirty="0">
                <a:effectLst/>
                <a:latin typeface="Calibri" panose="020F0502020204030204" pitchFamily="34" charset="0"/>
                <a:ea typeface="Calibri" panose="020F0502020204030204" pitchFamily="34" charset="0"/>
                <a:cs typeface="Times New Roman" panose="02020603050405020304" pitchFamily="18" charset="0"/>
              </a:rPr>
              <a:t>how these</a:t>
            </a:r>
            <a:r>
              <a:rPr lang="en-US" sz="2600" dirty="0">
                <a:latin typeface="Calibri" panose="020F0502020204030204" pitchFamily="34" charset="0"/>
                <a:ea typeface="Calibri" panose="020F0502020204030204" pitchFamily="34" charset="0"/>
                <a:cs typeface="Times New Roman" panose="02020603050405020304" pitchFamily="18" charset="0"/>
              </a:rPr>
              <a:t> “Over Time” cards can fill your resilience cup</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r>
              <a:rPr lang="en-US" sz="2600" dirty="0">
                <a:latin typeface="Calibri" panose="020F0502020204030204" pitchFamily="34" charset="0"/>
                <a:ea typeface="Calibri" panose="020F0502020204030204" pitchFamily="34" charset="0"/>
                <a:cs typeface="Times New Roman" panose="02020603050405020304" pitchFamily="18" charset="0"/>
              </a:rPr>
              <a:t>Using the Reflective Journal; Look behind the Blue Divider,</a:t>
            </a:r>
          </a:p>
          <a:p>
            <a:pPr algn="l">
              <a:lnSpc>
                <a:spcPct val="100000"/>
              </a:lnSpc>
              <a:spcBef>
                <a:spcPts val="0"/>
              </a:spcBef>
            </a:pPr>
            <a:r>
              <a:rPr lang="en-US" sz="2600" dirty="0">
                <a:latin typeface="Calibri" panose="020F0502020204030204" pitchFamily="34" charset="0"/>
                <a:ea typeface="Calibri" panose="020F0502020204030204" pitchFamily="34" charset="0"/>
                <a:cs typeface="Times New Roman" panose="02020603050405020304" pitchFamily="18" charset="0"/>
              </a:rPr>
              <a:t>Pages 48 – 68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l">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with low confidence">
            <a:extLst>
              <a:ext uri="{FF2B5EF4-FFF2-40B4-BE49-F238E27FC236}">
                <a16:creationId xmlns:a16="http://schemas.microsoft.com/office/drawing/2014/main" id="{406EB664-FB5A-D651-0A5E-A307CF7DFAE7}"/>
              </a:ext>
            </a:extLst>
          </p:cNvPr>
          <p:cNvPicPr>
            <a:picLocks noChangeAspect="1"/>
          </p:cNvPicPr>
          <p:nvPr/>
        </p:nvPicPr>
        <p:blipFill>
          <a:blip r:embed="rId3"/>
          <a:stretch>
            <a:fillRect/>
          </a:stretch>
        </p:blipFill>
        <p:spPr>
          <a:xfrm>
            <a:off x="8539123" y="3589681"/>
            <a:ext cx="2012463" cy="3110169"/>
          </a:xfrm>
          <a:prstGeom prst="rect">
            <a:avLst/>
          </a:prstGeom>
        </p:spPr>
      </p:pic>
      <p:pic>
        <p:nvPicPr>
          <p:cNvPr id="4" name="Picture 3">
            <a:extLst>
              <a:ext uri="{FF2B5EF4-FFF2-40B4-BE49-F238E27FC236}">
                <a16:creationId xmlns:a16="http://schemas.microsoft.com/office/drawing/2014/main" id="{8E763806-0CD1-54C5-C6F2-4C54D5B1665F}"/>
              </a:ext>
            </a:extLst>
          </p:cNvPr>
          <p:cNvPicPr>
            <a:picLocks noChangeAspect="1"/>
          </p:cNvPicPr>
          <p:nvPr/>
        </p:nvPicPr>
        <p:blipFill>
          <a:blip r:embed="rId4"/>
          <a:stretch>
            <a:fillRect/>
          </a:stretch>
        </p:blipFill>
        <p:spPr>
          <a:xfrm>
            <a:off x="3194285" y="5218471"/>
            <a:ext cx="1466206" cy="146620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0B27C05-633E-5F16-6CCB-242A29762B39}"/>
              </a:ext>
            </a:extLst>
          </p:cNvPr>
          <p:cNvPicPr>
            <a:picLocks noChangeAspect="1"/>
          </p:cNvPicPr>
          <p:nvPr/>
        </p:nvPicPr>
        <p:blipFill>
          <a:blip r:embed="rId5"/>
          <a:stretch>
            <a:fillRect/>
          </a:stretch>
        </p:blipFill>
        <p:spPr>
          <a:xfrm>
            <a:off x="5104310" y="4852603"/>
            <a:ext cx="3420271" cy="1852117"/>
          </a:xfrm>
          <a:prstGeom prst="rect">
            <a:avLst/>
          </a:prstGeom>
        </p:spPr>
      </p:pic>
    </p:spTree>
    <p:extLst>
      <p:ext uri="{BB962C8B-B14F-4D97-AF65-F5344CB8AC3E}">
        <p14:creationId xmlns:p14="http://schemas.microsoft.com/office/powerpoint/2010/main" val="198865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747253" y="462115"/>
            <a:ext cx="10648334" cy="1002891"/>
          </a:xfrm>
        </p:spPr>
        <p:txBody>
          <a:bodyPr>
            <a:normAutofit/>
          </a:bodyPr>
          <a:lstStyle/>
          <a:p>
            <a:r>
              <a:rPr lang="en-US" b="1" dirty="0"/>
              <a:t>Using this Reflective Journal</a:t>
            </a:r>
          </a:p>
        </p:txBody>
      </p:sp>
      <p:pic>
        <p:nvPicPr>
          <p:cNvPr id="1026" name="Picture 2">
            <a:extLst>
              <a:ext uri="{FF2B5EF4-FFF2-40B4-BE49-F238E27FC236}">
                <a16:creationId xmlns:a16="http://schemas.microsoft.com/office/drawing/2014/main" id="{B9E334FE-01ED-DF1F-7F86-28826D6DB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575" y="1441973"/>
            <a:ext cx="7665669" cy="402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B8F027-D675-9D62-E830-8504558A2ECE}"/>
              </a:ext>
            </a:extLst>
          </p:cNvPr>
          <p:cNvSpPr txBox="1"/>
          <p:nvPr/>
        </p:nvSpPr>
        <p:spPr>
          <a:xfrm>
            <a:off x="5142272" y="5692879"/>
            <a:ext cx="6715432" cy="830997"/>
          </a:xfrm>
          <a:prstGeom prst="rect">
            <a:avLst/>
          </a:prstGeom>
          <a:noFill/>
        </p:spPr>
        <p:txBody>
          <a:bodyPr wrap="square" rtlCol="0">
            <a:spAutoFit/>
          </a:bodyPr>
          <a:lstStyle/>
          <a:p>
            <a:r>
              <a:rPr lang="en-US" sz="2400" i="1" dirty="0"/>
              <a:t>Follow along in your Reflective Journal: pages 21 - 22 AND behind the Yellow Divider, pages 69 – 79 </a:t>
            </a:r>
          </a:p>
        </p:txBody>
      </p:sp>
    </p:spTree>
    <p:extLst>
      <p:ext uri="{BB962C8B-B14F-4D97-AF65-F5344CB8AC3E}">
        <p14:creationId xmlns:p14="http://schemas.microsoft.com/office/powerpoint/2010/main" val="384527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897467" y="530948"/>
            <a:ext cx="10481733" cy="1061884"/>
          </a:xfrm>
        </p:spPr>
        <p:txBody>
          <a:bodyPr>
            <a:normAutofit/>
          </a:bodyPr>
          <a:lstStyle/>
          <a:p>
            <a:r>
              <a:rPr lang="en-US" b="1" dirty="0"/>
              <a:t>Building Reflective Capacity</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97467" y="1661655"/>
            <a:ext cx="10481733" cy="3805080"/>
          </a:xfrm>
        </p:spPr>
        <p:txBody>
          <a:bodyPr>
            <a:noAutofit/>
          </a:bodyPr>
          <a:lstStyle/>
          <a:p>
            <a:pPr marL="457200" indent="-457200" algn="l">
              <a:buFont typeface="Arial" panose="020B0604020202020204" pitchFamily="34" charset="0"/>
              <a:buChar char="•"/>
            </a:pPr>
            <a:r>
              <a:rPr lang="en-US" sz="2800" dirty="0"/>
              <a:t>Reflective Capacity – the ability to pause, step back, and think about the event, experience, or interaction.</a:t>
            </a:r>
          </a:p>
          <a:p>
            <a:pPr marL="457200" indent="-457200" algn="l">
              <a:buFont typeface="Arial" panose="020B0604020202020204" pitchFamily="34" charset="0"/>
              <a:buChar char="•"/>
            </a:pPr>
            <a:r>
              <a:rPr lang="en-US" sz="2800" dirty="0"/>
              <a:t>Reflection provides the intentional pause that allows humans to learn, change, and grow.</a:t>
            </a:r>
          </a:p>
          <a:p>
            <a:pPr marL="457200" indent="-457200" algn="l">
              <a:buFont typeface="Arial" panose="020B0604020202020204" pitchFamily="34" charset="0"/>
              <a:buChar char="•"/>
            </a:pPr>
            <a:r>
              <a:rPr lang="en-US" sz="2800" dirty="0"/>
              <a:t>The Remarkably Resilient Together Journal utilizes the evidence-based practice of journaling and self-reflection to help you strengthen your resilience by building your regulation skills and the practice of self-care.</a:t>
            </a:r>
          </a:p>
        </p:txBody>
      </p:sp>
      <p:sp>
        <p:nvSpPr>
          <p:cNvPr id="4" name="TextBox 3">
            <a:extLst>
              <a:ext uri="{FF2B5EF4-FFF2-40B4-BE49-F238E27FC236}">
                <a16:creationId xmlns:a16="http://schemas.microsoft.com/office/drawing/2014/main" id="{B6F19D20-5EF7-D3E0-3AE8-E2B5DADEBA6C}"/>
              </a:ext>
            </a:extLst>
          </p:cNvPr>
          <p:cNvSpPr txBox="1"/>
          <p:nvPr/>
        </p:nvSpPr>
        <p:spPr>
          <a:xfrm>
            <a:off x="7737986" y="5692879"/>
            <a:ext cx="4119717" cy="830997"/>
          </a:xfrm>
          <a:prstGeom prst="rect">
            <a:avLst/>
          </a:prstGeom>
          <a:noFill/>
        </p:spPr>
        <p:txBody>
          <a:bodyPr wrap="square" rtlCol="0">
            <a:spAutoFit/>
          </a:bodyPr>
          <a:lstStyle/>
          <a:p>
            <a:r>
              <a:rPr lang="en-US" sz="2400" i="1" dirty="0"/>
              <a:t>Follow along in your Reflective Journal: pages 23 - 24</a:t>
            </a:r>
          </a:p>
        </p:txBody>
      </p:sp>
    </p:spTree>
    <p:extLst>
      <p:ext uri="{BB962C8B-B14F-4D97-AF65-F5344CB8AC3E}">
        <p14:creationId xmlns:p14="http://schemas.microsoft.com/office/powerpoint/2010/main" val="255760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639098" y="414441"/>
            <a:ext cx="10658168" cy="1655762"/>
          </a:xfrm>
        </p:spPr>
        <p:txBody>
          <a:bodyPr>
            <a:normAutofit fontScale="90000"/>
          </a:bodyPr>
          <a:lstStyle/>
          <a:p>
            <a:r>
              <a:rPr lang="en-US" b="1" dirty="0"/>
              <a:t>Remarkably Resilient Together (RRT) Call to Action</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629265" y="2129196"/>
            <a:ext cx="10923638" cy="2275654"/>
          </a:xfrm>
        </p:spPr>
        <p:txBody>
          <a:bodyPr>
            <a:noAutofit/>
          </a:bodyPr>
          <a:lstStyle/>
          <a:p>
            <a:pPr algn="l"/>
            <a:r>
              <a:rPr lang="en-US" sz="3200" dirty="0">
                <a:effectLst/>
                <a:latin typeface="Calibri" panose="020F0502020204030204" pitchFamily="34" charset="0"/>
                <a:ea typeface="Calibri" panose="020F0502020204030204" pitchFamily="34" charset="0"/>
                <a:cs typeface="Times New Roman" panose="02020603050405020304" pitchFamily="18" charset="0"/>
              </a:rPr>
              <a:t>We need your help to bring the Remarkably Resilient Together </a:t>
            </a:r>
            <a:r>
              <a:rPr lang="en-US" sz="3200" dirty="0">
                <a:latin typeface="Calibri" panose="020F0502020204030204" pitchFamily="34" charset="0"/>
                <a:ea typeface="Calibri" panose="020F0502020204030204" pitchFamily="34" charset="0"/>
                <a:cs typeface="Times New Roman" panose="02020603050405020304" pitchFamily="18" charset="0"/>
              </a:rPr>
              <a:t>resources to your community. Share with your clients, friends, family, and organization</a:t>
            </a:r>
            <a:r>
              <a:rPr lang="en-US" sz="3200" dirty="0">
                <a:ea typeface="Calibri" panose="020F0502020204030204" pitchFamily="34" charset="0"/>
                <a:cs typeface="Times New Roman" panose="02020603050405020304" pitchFamily="18" charset="0"/>
              </a:rPr>
              <a:t>. To receive the RRT materials, please </a:t>
            </a:r>
            <a:r>
              <a:rPr lang="en-US" sz="3200" dirty="0">
                <a:effectLst/>
                <a:latin typeface="Calibri" panose="020F0502020204030204" pitchFamily="34" charset="0"/>
                <a:ea typeface="Calibri" panose="020F0502020204030204" pitchFamily="34" charset="0"/>
                <a:cs typeface="Times New Roman" panose="02020603050405020304" pitchFamily="18" charset="0"/>
              </a:rPr>
              <a:t>make a $50 </a:t>
            </a:r>
            <a:r>
              <a:rPr lang="en-US" sz="3200" dirty="0">
                <a:latin typeface="Calibri" panose="020F0502020204030204" pitchFamily="34" charset="0"/>
                <a:ea typeface="Calibri" panose="020F0502020204030204" pitchFamily="34" charset="0"/>
                <a:cs typeface="Times New Roman" panose="02020603050405020304" pitchFamily="18" charset="0"/>
              </a:rPr>
              <a:t>tax-deductible donation to one of our non-profit partners that distributes the RRT materials.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071CEA8-A05B-441A-25B5-1977617964D8}"/>
              </a:ext>
            </a:extLst>
          </p:cNvPr>
          <p:cNvSpPr txBox="1"/>
          <p:nvPr/>
        </p:nvSpPr>
        <p:spPr>
          <a:xfrm>
            <a:off x="3293806" y="4576921"/>
            <a:ext cx="7767484" cy="461665"/>
          </a:xfrm>
          <a:prstGeom prst="rect">
            <a:avLst/>
          </a:prstGeom>
          <a:noFill/>
        </p:spPr>
        <p:txBody>
          <a:bodyPr wrap="square" rtlCol="0">
            <a:spAutoFit/>
          </a:bodyPr>
          <a:lstStyle/>
          <a:p>
            <a:pPr marL="457200" marR="0">
              <a:spcBef>
                <a:spcPts val="0"/>
              </a:spcBef>
              <a:spcAft>
                <a:spcPts val="0"/>
              </a:spcAft>
            </a:pPr>
            <a:r>
              <a:rPr lang="en-US" sz="2400" u="sng" dirty="0">
                <a:solidFill>
                  <a:srgbClr val="0000FF"/>
                </a:solidFill>
                <a:effectLst/>
                <a:latin typeface="Calibri" panose="020F0502020204030204" pitchFamily="34" charset="0"/>
                <a:ea typeface="Calibri" panose="020F0502020204030204" pitchFamily="34" charset="0"/>
                <a:hlinkClick r:id="rId3"/>
              </a:rPr>
              <a:t>https://teamtechinc.com/remarkably-resilient-together/</a:t>
            </a:r>
            <a:endParaRPr lang="en-US" sz="24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E40C0722-2675-F321-6C05-26A830237397}"/>
              </a:ext>
            </a:extLst>
          </p:cNvPr>
          <p:cNvPicPr>
            <a:picLocks noChangeAspect="1"/>
          </p:cNvPicPr>
          <p:nvPr/>
        </p:nvPicPr>
        <p:blipFill>
          <a:blip r:embed="rId4"/>
          <a:stretch>
            <a:fillRect/>
          </a:stretch>
        </p:blipFill>
        <p:spPr>
          <a:xfrm>
            <a:off x="6792902" y="5218471"/>
            <a:ext cx="1466206" cy="1466206"/>
          </a:xfrm>
          <a:prstGeom prst="rect">
            <a:avLst/>
          </a:prstGeom>
        </p:spPr>
      </p:pic>
    </p:spTree>
    <p:extLst>
      <p:ext uri="{BB962C8B-B14F-4D97-AF65-F5344CB8AC3E}">
        <p14:creationId xmlns:p14="http://schemas.microsoft.com/office/powerpoint/2010/main" val="1894154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747253" y="462115"/>
            <a:ext cx="10648334" cy="1002891"/>
          </a:xfrm>
        </p:spPr>
        <p:txBody>
          <a:bodyPr>
            <a:normAutofit/>
          </a:bodyPr>
          <a:lstStyle/>
          <a:p>
            <a:r>
              <a:rPr lang="en-US" b="1" dirty="0"/>
              <a:t>Remarkably Resilient Together</a:t>
            </a:r>
          </a:p>
        </p:txBody>
      </p:sp>
      <p:sp>
        <p:nvSpPr>
          <p:cNvPr id="5" name="TextBox 4">
            <a:extLst>
              <a:ext uri="{FF2B5EF4-FFF2-40B4-BE49-F238E27FC236}">
                <a16:creationId xmlns:a16="http://schemas.microsoft.com/office/drawing/2014/main" id="{93B3C5BE-AE58-55BA-16F0-EE80789828A4}"/>
              </a:ext>
            </a:extLst>
          </p:cNvPr>
          <p:cNvSpPr txBox="1"/>
          <p:nvPr/>
        </p:nvSpPr>
        <p:spPr>
          <a:xfrm>
            <a:off x="5565058" y="1465006"/>
            <a:ext cx="6096000" cy="5078313"/>
          </a:xfrm>
          <a:prstGeom prst="rect">
            <a:avLst/>
          </a:prstGeom>
          <a:noFill/>
        </p:spPr>
        <p:txBody>
          <a:bodyPr wrap="square" rtlCol="0">
            <a:spAutoFit/>
          </a:bodyPr>
          <a:lstStyle/>
          <a:p>
            <a:r>
              <a:rPr lang="en-US" sz="3600" dirty="0"/>
              <a:t>The Five R’s of Resilience which are part of the RRT Campaign:</a:t>
            </a:r>
          </a:p>
          <a:p>
            <a:pPr marL="457200" indent="-457200">
              <a:buFont typeface="Arial" panose="020B0604020202020204" pitchFamily="34" charset="0"/>
              <a:buChar char="•"/>
            </a:pPr>
            <a:r>
              <a:rPr lang="en-US" sz="3600" dirty="0"/>
              <a:t>Regulation (rolled out May 2023)</a:t>
            </a:r>
          </a:p>
          <a:p>
            <a:pPr marL="457200" indent="-457200">
              <a:buFont typeface="Arial" panose="020B0604020202020204" pitchFamily="34" charset="0"/>
              <a:buChar char="•"/>
            </a:pPr>
            <a:r>
              <a:rPr lang="en-US" sz="3600" dirty="0"/>
              <a:t>Relationships (coming Feb 2024)</a:t>
            </a:r>
          </a:p>
          <a:p>
            <a:pPr marL="457200" indent="-457200">
              <a:buFont typeface="Arial" panose="020B0604020202020204" pitchFamily="34" charset="0"/>
              <a:buChar char="•"/>
            </a:pPr>
            <a:r>
              <a:rPr lang="en-US" sz="3600" dirty="0"/>
              <a:t>Reflection (Late 2024)</a:t>
            </a:r>
          </a:p>
          <a:p>
            <a:pPr marL="457200" indent="-457200">
              <a:buFont typeface="Arial" panose="020B0604020202020204" pitchFamily="34" charset="0"/>
              <a:buChar char="•"/>
            </a:pPr>
            <a:r>
              <a:rPr lang="en-US" sz="3600" dirty="0"/>
              <a:t>Recovery (2025)</a:t>
            </a:r>
          </a:p>
          <a:p>
            <a:pPr marL="457200" indent="-457200">
              <a:buFont typeface="Arial" panose="020B0604020202020204" pitchFamily="34" charset="0"/>
              <a:buChar char="•"/>
            </a:pPr>
            <a:r>
              <a:rPr lang="en-US" sz="3600" dirty="0"/>
              <a:t>Response (2025)</a:t>
            </a:r>
          </a:p>
        </p:txBody>
      </p:sp>
      <p:pic>
        <p:nvPicPr>
          <p:cNvPr id="8" name="Picture 7" descr="A picture containing human face, clothing, person, indoor&#10;&#10;Description automatically generated">
            <a:extLst>
              <a:ext uri="{FF2B5EF4-FFF2-40B4-BE49-F238E27FC236}">
                <a16:creationId xmlns:a16="http://schemas.microsoft.com/office/drawing/2014/main" id="{BC862FA2-4FE2-1150-EDF9-5AA9D89D2D1D}"/>
              </a:ext>
            </a:extLst>
          </p:cNvPr>
          <p:cNvPicPr>
            <a:picLocks noChangeAspect="1"/>
          </p:cNvPicPr>
          <p:nvPr/>
        </p:nvPicPr>
        <p:blipFill>
          <a:blip r:embed="rId3"/>
          <a:stretch>
            <a:fillRect/>
          </a:stretch>
        </p:blipFill>
        <p:spPr>
          <a:xfrm>
            <a:off x="401894" y="1710802"/>
            <a:ext cx="4962833" cy="3308555"/>
          </a:xfrm>
          <a:prstGeom prst="rect">
            <a:avLst/>
          </a:prstGeom>
        </p:spPr>
      </p:pic>
    </p:spTree>
    <p:extLst>
      <p:ext uri="{BB962C8B-B14F-4D97-AF65-F5344CB8AC3E}">
        <p14:creationId xmlns:p14="http://schemas.microsoft.com/office/powerpoint/2010/main" val="2971224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747253" y="412955"/>
            <a:ext cx="10648334" cy="1002891"/>
          </a:xfrm>
        </p:spPr>
        <p:txBody>
          <a:bodyPr>
            <a:normAutofit/>
          </a:bodyPr>
          <a:lstStyle/>
          <a:p>
            <a:r>
              <a:rPr lang="en-US" b="1" dirty="0"/>
              <a:t>Remarkably Resilient Together</a:t>
            </a:r>
          </a:p>
        </p:txBody>
      </p:sp>
      <p:sp>
        <p:nvSpPr>
          <p:cNvPr id="5" name="TextBox 4">
            <a:extLst>
              <a:ext uri="{FF2B5EF4-FFF2-40B4-BE49-F238E27FC236}">
                <a16:creationId xmlns:a16="http://schemas.microsoft.com/office/drawing/2014/main" id="{93B3C5BE-AE58-55BA-16F0-EE80789828A4}"/>
              </a:ext>
            </a:extLst>
          </p:cNvPr>
          <p:cNvSpPr txBox="1"/>
          <p:nvPr/>
        </p:nvSpPr>
        <p:spPr>
          <a:xfrm>
            <a:off x="796413" y="1415846"/>
            <a:ext cx="10825315" cy="3046988"/>
          </a:xfrm>
          <a:prstGeom prst="rect">
            <a:avLst/>
          </a:prstGeom>
          <a:noFill/>
        </p:spPr>
        <p:txBody>
          <a:bodyPr wrap="square" rtlCol="0">
            <a:spAutoFit/>
          </a:bodyPr>
          <a:lstStyle/>
          <a:p>
            <a:r>
              <a:rPr lang="en-US" sz="3200" dirty="0"/>
              <a:t>For additional information about Remarkably Resilient Together, including co-branding opportunities, feel free to reach out to:</a:t>
            </a:r>
          </a:p>
          <a:p>
            <a:pPr marL="457200" indent="-457200">
              <a:buFont typeface="Arial" panose="020B0604020202020204" pitchFamily="34" charset="0"/>
              <a:buChar char="•"/>
            </a:pPr>
            <a:r>
              <a:rPr lang="en-US" sz="3200" dirty="0"/>
              <a:t>Kathleen Harnish McKune, TeamTech, creator of RRT, at </a:t>
            </a:r>
            <a:r>
              <a:rPr lang="en-US" sz="3200" dirty="0">
                <a:hlinkClick r:id="rId3"/>
              </a:rPr>
              <a:t>Kathleen@teamtechinc.com</a:t>
            </a:r>
            <a:endParaRPr lang="en-US" sz="3200" dirty="0"/>
          </a:p>
          <a:p>
            <a:pPr marL="457200" indent="-457200">
              <a:buFont typeface="Arial" panose="020B0604020202020204" pitchFamily="34" charset="0"/>
              <a:buChar char="•"/>
            </a:pPr>
            <a:r>
              <a:rPr lang="en-US" sz="3200" dirty="0"/>
              <a:t>Visit </a:t>
            </a:r>
            <a:r>
              <a:rPr lang="en-US" sz="3200" dirty="0">
                <a:hlinkClick r:id="rId4"/>
              </a:rPr>
              <a:t>www.remarkably-resilient.com</a:t>
            </a:r>
            <a:endParaRPr lang="en-US" sz="3200" dirty="0"/>
          </a:p>
          <a:p>
            <a:pPr marL="457200" indent="-457200">
              <a:buFont typeface="Arial" panose="020B0604020202020204" pitchFamily="34" charset="0"/>
              <a:buChar char="•"/>
            </a:pPr>
            <a:r>
              <a:rPr lang="en-US" sz="3200" dirty="0"/>
              <a:t>Thank you!!</a:t>
            </a:r>
          </a:p>
        </p:txBody>
      </p:sp>
      <p:pic>
        <p:nvPicPr>
          <p:cNvPr id="3" name="Picture 2" descr="A picture containing text&#10;&#10;Description automatically generated">
            <a:extLst>
              <a:ext uri="{FF2B5EF4-FFF2-40B4-BE49-F238E27FC236}">
                <a16:creationId xmlns:a16="http://schemas.microsoft.com/office/drawing/2014/main" id="{CA1EE2D7-1448-89BD-8179-E3939CE0F050}"/>
              </a:ext>
            </a:extLst>
          </p:cNvPr>
          <p:cNvPicPr>
            <a:picLocks noChangeAspect="1"/>
          </p:cNvPicPr>
          <p:nvPr/>
        </p:nvPicPr>
        <p:blipFill>
          <a:blip r:embed="rId5"/>
          <a:stretch>
            <a:fillRect/>
          </a:stretch>
        </p:blipFill>
        <p:spPr>
          <a:xfrm>
            <a:off x="6754762" y="3937232"/>
            <a:ext cx="5427420" cy="2939012"/>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720B2F66-9B59-9D3C-10A3-DE22E4E47924}"/>
              </a:ext>
            </a:extLst>
          </p:cNvPr>
          <p:cNvPicPr>
            <a:picLocks noChangeAspect="1"/>
          </p:cNvPicPr>
          <p:nvPr/>
        </p:nvPicPr>
        <p:blipFill>
          <a:blip r:embed="rId6"/>
          <a:stretch>
            <a:fillRect/>
          </a:stretch>
        </p:blipFill>
        <p:spPr>
          <a:xfrm>
            <a:off x="4689984" y="4447086"/>
            <a:ext cx="1560003" cy="2410913"/>
          </a:xfrm>
          <a:prstGeom prst="rect">
            <a:avLst/>
          </a:prstGeom>
        </p:spPr>
      </p:pic>
    </p:spTree>
    <p:extLst>
      <p:ext uri="{BB962C8B-B14F-4D97-AF65-F5344CB8AC3E}">
        <p14:creationId xmlns:p14="http://schemas.microsoft.com/office/powerpoint/2010/main" val="48291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14448"/>
            <a:ext cx="9035845" cy="1517282"/>
          </a:xfrm>
        </p:spPr>
        <p:txBody>
          <a:bodyPr>
            <a:normAutofit fontScale="90000"/>
          </a:bodyPr>
          <a:lstStyle/>
          <a:p>
            <a:r>
              <a:rPr lang="en-US" b="1" dirty="0"/>
              <a:t>Remarkably Resilient Together The WHY</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518333" y="1897633"/>
            <a:ext cx="7593280" cy="3748423"/>
          </a:xfrm>
        </p:spPr>
        <p:txBody>
          <a:bodyPr>
            <a:noAutofit/>
          </a:bodyPr>
          <a:lstStyle/>
          <a:p>
            <a:pPr marL="457200"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Our lived experience informed by the neuroscience of trauma led us to our 4 R’s of Resilience: Relationships, Response, Recovery, and Regulation. </a:t>
            </a:r>
          </a:p>
          <a:p>
            <a:pPr marL="457200"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We felt our childhood happened to us so </a:t>
            </a:r>
            <a:r>
              <a:rPr lang="en-US" dirty="0">
                <a:latin typeface="Calibri" panose="020F0502020204030204" pitchFamily="34" charset="0"/>
                <a:ea typeface="Calibri" panose="020F0502020204030204" pitchFamily="34" charset="0"/>
                <a:cs typeface="Times New Roman" panose="02020603050405020304" pitchFamily="18" charset="0"/>
              </a:rPr>
              <a:t>as older adults we can now</a:t>
            </a:r>
            <a:r>
              <a:rPr lang="en-US" dirty="0">
                <a:effectLst/>
                <a:latin typeface="Calibri" panose="020F0502020204030204" pitchFamily="34" charset="0"/>
                <a:ea typeface="Calibri" panose="020F0502020204030204" pitchFamily="34" charset="0"/>
                <a:cs typeface="Times New Roman" panose="02020603050405020304" pitchFamily="18" charset="0"/>
              </a:rPr>
              <a:t> share with others what the neuroscience of trauma can teach us all about being more resilient.</a:t>
            </a:r>
          </a:p>
          <a:p>
            <a:pPr marL="457200" indent="-457200" algn="l">
              <a:buFont typeface="Arial" panose="020B0604020202020204" pitchFamily="34" charset="0"/>
              <a:buChar char="•"/>
            </a:pPr>
            <a:r>
              <a:rPr lang="en-US" dirty="0"/>
              <a:t>As we considered our 4 R’s of Resilience, we knew that helping everyone start from a firm foundation of Regulation and Self-Care was where the Remarkably Resilient Together (RRT) series should start.</a:t>
            </a:r>
          </a:p>
        </p:txBody>
      </p:sp>
      <p:pic>
        <p:nvPicPr>
          <p:cNvPr id="5" name="Picture 4">
            <a:extLst>
              <a:ext uri="{FF2B5EF4-FFF2-40B4-BE49-F238E27FC236}">
                <a16:creationId xmlns:a16="http://schemas.microsoft.com/office/drawing/2014/main" id="{A6A0B2B8-2A40-8C81-DDAA-06453AF9CFC2}"/>
              </a:ext>
            </a:extLst>
          </p:cNvPr>
          <p:cNvPicPr>
            <a:picLocks noChangeAspect="1"/>
          </p:cNvPicPr>
          <p:nvPr/>
        </p:nvPicPr>
        <p:blipFill>
          <a:blip r:embed="rId3"/>
          <a:stretch>
            <a:fillRect/>
          </a:stretch>
        </p:blipFill>
        <p:spPr>
          <a:xfrm>
            <a:off x="8187517" y="2178156"/>
            <a:ext cx="3486150" cy="2914650"/>
          </a:xfrm>
          <a:prstGeom prst="rect">
            <a:avLst/>
          </a:prstGeom>
        </p:spPr>
      </p:pic>
      <p:sp>
        <p:nvSpPr>
          <p:cNvPr id="6" name="TextBox 5">
            <a:extLst>
              <a:ext uri="{FF2B5EF4-FFF2-40B4-BE49-F238E27FC236}">
                <a16:creationId xmlns:a16="http://schemas.microsoft.com/office/drawing/2014/main" id="{13E3612F-2A98-7AB6-228D-39F1D54976B8}"/>
              </a:ext>
            </a:extLst>
          </p:cNvPr>
          <p:cNvSpPr txBox="1"/>
          <p:nvPr/>
        </p:nvSpPr>
        <p:spPr>
          <a:xfrm>
            <a:off x="8187517" y="5275014"/>
            <a:ext cx="3486150" cy="461665"/>
          </a:xfrm>
          <a:prstGeom prst="rect">
            <a:avLst/>
          </a:prstGeom>
          <a:noFill/>
        </p:spPr>
        <p:txBody>
          <a:bodyPr wrap="square" rtlCol="0">
            <a:spAutoFit/>
          </a:bodyPr>
          <a:lstStyle/>
          <a:p>
            <a:r>
              <a:rPr lang="en-US" sz="2400" dirty="0"/>
              <a:t>  Kathleen, Karen, Sharon</a:t>
            </a:r>
          </a:p>
        </p:txBody>
      </p:sp>
    </p:spTree>
    <p:extLst>
      <p:ext uri="{BB962C8B-B14F-4D97-AF65-F5344CB8AC3E}">
        <p14:creationId xmlns:p14="http://schemas.microsoft.com/office/powerpoint/2010/main" val="177504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14448"/>
            <a:ext cx="9035845" cy="1517282"/>
          </a:xfrm>
        </p:spPr>
        <p:txBody>
          <a:bodyPr>
            <a:normAutofit fontScale="90000"/>
          </a:bodyPr>
          <a:lstStyle/>
          <a:p>
            <a:r>
              <a:rPr lang="en-US" b="1" dirty="0"/>
              <a:t>Remarkably Resilient Together The WHY</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518333" y="1897634"/>
            <a:ext cx="7593280" cy="3539612"/>
          </a:xfrm>
        </p:spPr>
        <p:txBody>
          <a:bodyPr>
            <a:noAutofit/>
          </a:bodyPr>
          <a:lstStyle/>
          <a:p>
            <a:pPr marL="457200" indent="-457200" algn="l">
              <a:buFont typeface="Arial" panose="020B0604020202020204" pitchFamily="34" charset="0"/>
              <a:buChar char="•"/>
            </a:pPr>
            <a:r>
              <a:rPr lang="en-US" sz="3200" dirty="0"/>
              <a:t>Everyone experiences trauma. </a:t>
            </a:r>
          </a:p>
          <a:p>
            <a:pPr marL="457200" indent="-457200" algn="l">
              <a:buFont typeface="Arial" panose="020B0604020202020204" pitchFamily="34" charset="0"/>
              <a:buChar char="•"/>
            </a:pPr>
            <a:r>
              <a:rPr lang="en-US" sz="3200" dirty="0">
                <a:effectLst/>
                <a:ea typeface="Calibri" panose="020F0502020204030204" pitchFamily="34" charset="0"/>
                <a:cs typeface="Times New Roman" panose="02020603050405020304" pitchFamily="18" charset="0"/>
              </a:rPr>
              <a:t>Resilience helps us weather those ups and downs.</a:t>
            </a:r>
          </a:p>
          <a:p>
            <a:pPr marL="457200" indent="-457200" algn="l">
              <a:buFont typeface="Arial" panose="020B0604020202020204" pitchFamily="34" charset="0"/>
              <a:buChar char="•"/>
            </a:pPr>
            <a:r>
              <a:rPr lang="en-US" sz="3200" dirty="0"/>
              <a:t>We are all more resilient when we are regulated with full resilience cups! That is our mantra for the first of the Remarkably Resilient Together series. </a:t>
            </a:r>
          </a:p>
        </p:txBody>
      </p:sp>
      <p:pic>
        <p:nvPicPr>
          <p:cNvPr id="5" name="Picture 4">
            <a:extLst>
              <a:ext uri="{FF2B5EF4-FFF2-40B4-BE49-F238E27FC236}">
                <a16:creationId xmlns:a16="http://schemas.microsoft.com/office/drawing/2014/main" id="{A6A0B2B8-2A40-8C81-DDAA-06453AF9CFC2}"/>
              </a:ext>
            </a:extLst>
          </p:cNvPr>
          <p:cNvPicPr>
            <a:picLocks noChangeAspect="1"/>
          </p:cNvPicPr>
          <p:nvPr/>
        </p:nvPicPr>
        <p:blipFill>
          <a:blip r:embed="rId3"/>
          <a:stretch>
            <a:fillRect/>
          </a:stretch>
        </p:blipFill>
        <p:spPr>
          <a:xfrm>
            <a:off x="8187517" y="2178156"/>
            <a:ext cx="3486150" cy="2914650"/>
          </a:xfrm>
          <a:prstGeom prst="rect">
            <a:avLst/>
          </a:prstGeom>
        </p:spPr>
      </p:pic>
      <p:sp>
        <p:nvSpPr>
          <p:cNvPr id="6" name="TextBox 5">
            <a:extLst>
              <a:ext uri="{FF2B5EF4-FFF2-40B4-BE49-F238E27FC236}">
                <a16:creationId xmlns:a16="http://schemas.microsoft.com/office/drawing/2014/main" id="{13E3612F-2A98-7AB6-228D-39F1D54976B8}"/>
              </a:ext>
            </a:extLst>
          </p:cNvPr>
          <p:cNvSpPr txBox="1"/>
          <p:nvPr/>
        </p:nvSpPr>
        <p:spPr>
          <a:xfrm>
            <a:off x="8187517" y="5275014"/>
            <a:ext cx="3486150" cy="461665"/>
          </a:xfrm>
          <a:prstGeom prst="rect">
            <a:avLst/>
          </a:prstGeom>
          <a:noFill/>
        </p:spPr>
        <p:txBody>
          <a:bodyPr wrap="square" rtlCol="0">
            <a:spAutoFit/>
          </a:bodyPr>
          <a:lstStyle/>
          <a:p>
            <a:r>
              <a:rPr lang="en-US" sz="2400" dirty="0"/>
              <a:t>  Kathleen, Karen, Sharon</a:t>
            </a:r>
          </a:p>
        </p:txBody>
      </p:sp>
    </p:spTree>
    <p:extLst>
      <p:ext uri="{BB962C8B-B14F-4D97-AF65-F5344CB8AC3E}">
        <p14:creationId xmlns:p14="http://schemas.microsoft.com/office/powerpoint/2010/main" val="422534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24276"/>
            <a:ext cx="9035845" cy="1089892"/>
          </a:xfrm>
        </p:spPr>
        <p:txBody>
          <a:bodyPr>
            <a:normAutofit fontScale="90000"/>
          </a:bodyPr>
          <a:lstStyle/>
          <a:p>
            <a:r>
              <a:rPr lang="en-US" b="1" dirty="0"/>
              <a:t>Remarkably Resilient Together</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796413" y="1952218"/>
            <a:ext cx="10785987" cy="3612841"/>
          </a:xfrm>
        </p:spPr>
        <p:txBody>
          <a:bodyPr>
            <a:noAutofit/>
          </a:bodyPr>
          <a:lstStyle/>
          <a:p>
            <a:pPr marL="457200" indent="-457200" algn="l">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Developed in accordance with the neuroscience of trauma</a:t>
            </a:r>
          </a:p>
          <a:p>
            <a:pPr marL="457200" indent="-457200" algn="l">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Utilizes the evidence-based practice of journaling and self-reflection</a:t>
            </a:r>
          </a:p>
          <a:p>
            <a:pPr marL="457200" indent="-457200" algn="l">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Grounded in lived experience</a:t>
            </a:r>
          </a:p>
        </p:txBody>
      </p:sp>
      <p:sp>
        <p:nvSpPr>
          <p:cNvPr id="4" name="TextBox 3">
            <a:extLst>
              <a:ext uri="{FF2B5EF4-FFF2-40B4-BE49-F238E27FC236}">
                <a16:creationId xmlns:a16="http://schemas.microsoft.com/office/drawing/2014/main" id="{8A09AA1D-1C88-E091-86A3-F2C71EC1B891}"/>
              </a:ext>
            </a:extLst>
          </p:cNvPr>
          <p:cNvSpPr txBox="1"/>
          <p:nvPr/>
        </p:nvSpPr>
        <p:spPr>
          <a:xfrm>
            <a:off x="8072287" y="5565059"/>
            <a:ext cx="3480618" cy="830997"/>
          </a:xfrm>
          <a:prstGeom prst="rect">
            <a:avLst/>
          </a:prstGeom>
          <a:noFill/>
        </p:spPr>
        <p:txBody>
          <a:bodyPr wrap="square" rtlCol="0">
            <a:spAutoFit/>
          </a:bodyPr>
          <a:lstStyle/>
          <a:p>
            <a:r>
              <a:rPr lang="en-US" sz="2400" i="1" dirty="0"/>
              <a:t>Follow along in your Reflective Journal: page 1</a:t>
            </a:r>
          </a:p>
        </p:txBody>
      </p:sp>
    </p:spTree>
    <p:extLst>
      <p:ext uri="{BB962C8B-B14F-4D97-AF65-F5344CB8AC3E}">
        <p14:creationId xmlns:p14="http://schemas.microsoft.com/office/powerpoint/2010/main" val="189503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24276"/>
            <a:ext cx="9035845" cy="1655762"/>
          </a:xfrm>
        </p:spPr>
        <p:txBody>
          <a:bodyPr>
            <a:normAutofit fontScale="90000"/>
          </a:bodyPr>
          <a:lstStyle/>
          <a:p>
            <a:r>
              <a:rPr lang="en-US" b="1" dirty="0"/>
              <a:t>Remarkably Resilient Together Our Hope</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796413" y="2119366"/>
            <a:ext cx="10785987" cy="3612841"/>
          </a:xfrm>
        </p:spPr>
        <p:txBody>
          <a:bodyPr>
            <a:noAutofit/>
          </a:bodyPr>
          <a:lstStyle/>
          <a:p>
            <a:pPr algn="l"/>
            <a:r>
              <a:rPr lang="en-US" sz="3200" dirty="0">
                <a:effectLst/>
                <a:latin typeface="Calibri" panose="020F0502020204030204" pitchFamily="34" charset="0"/>
                <a:ea typeface="Calibri" panose="020F0502020204030204" pitchFamily="34" charset="0"/>
                <a:cs typeface="Times New Roman" panose="02020603050405020304" pitchFamily="18" charset="0"/>
              </a:rPr>
              <a:t>From the Harnish sisters: Our hope is that by helping people at the individual level, the impact ripples out to families, organizations, neighborhoods, communities, and beyond. </a:t>
            </a:r>
          </a:p>
          <a:p>
            <a:pPr algn="l"/>
            <a:r>
              <a:rPr lang="en-US" sz="3200" dirty="0">
                <a:latin typeface="Calibri" panose="020F0502020204030204" pitchFamily="34" charset="0"/>
                <a:ea typeface="Calibri" panose="020F0502020204030204" pitchFamily="34" charset="0"/>
                <a:cs typeface="Times New Roman" panose="02020603050405020304" pitchFamily="18" charset="0"/>
              </a:rPr>
              <a:t>We are all more resilient humans when we are regulated with a full resilience cup.</a:t>
            </a:r>
          </a:p>
          <a:p>
            <a:pPr algn="l"/>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3200" b="0" i="0" u="none" strike="noStrike" baseline="0" dirty="0"/>
              <a:t>Why is this important to us?</a:t>
            </a:r>
          </a:p>
          <a:p>
            <a:pPr marL="457200" indent="-457200" algn="l">
              <a:buFont typeface="Arial" panose="020B0604020202020204" pitchFamily="34" charset="0"/>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FC58EAF-193D-8639-6F8B-517B17B58569}"/>
              </a:ext>
            </a:extLst>
          </p:cNvPr>
          <p:cNvSpPr txBox="1"/>
          <p:nvPr/>
        </p:nvSpPr>
        <p:spPr>
          <a:xfrm>
            <a:off x="8072287" y="5692879"/>
            <a:ext cx="3785416" cy="830997"/>
          </a:xfrm>
          <a:prstGeom prst="rect">
            <a:avLst/>
          </a:prstGeom>
          <a:noFill/>
        </p:spPr>
        <p:txBody>
          <a:bodyPr wrap="square" rtlCol="0">
            <a:spAutoFit/>
          </a:bodyPr>
          <a:lstStyle/>
          <a:p>
            <a:r>
              <a:rPr lang="en-US" sz="2400" i="1" dirty="0"/>
              <a:t>Follow along in your Reflective Journal: pages 2-3</a:t>
            </a:r>
          </a:p>
        </p:txBody>
      </p:sp>
    </p:spTree>
    <p:extLst>
      <p:ext uri="{BB962C8B-B14F-4D97-AF65-F5344CB8AC3E}">
        <p14:creationId xmlns:p14="http://schemas.microsoft.com/office/powerpoint/2010/main" val="13517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93104"/>
            <a:ext cx="9035845" cy="1655762"/>
          </a:xfrm>
        </p:spPr>
        <p:txBody>
          <a:bodyPr>
            <a:normAutofit fontScale="90000"/>
          </a:bodyPr>
          <a:lstStyle/>
          <a:p>
            <a:r>
              <a:rPr lang="en-US" b="1" dirty="0"/>
              <a:t>Remarkably Resilient Together The WHY</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1199535" y="2172930"/>
            <a:ext cx="10156723" cy="3401962"/>
          </a:xfrm>
        </p:spPr>
        <p:txBody>
          <a:bodyPr>
            <a:noAutofit/>
          </a:bodyPr>
          <a:lstStyle/>
          <a:p>
            <a:pPr marL="571500" indent="-571500" algn="l">
              <a:buFont typeface="Arial" panose="020B0604020202020204" pitchFamily="34" charset="0"/>
              <a:buChar char="•"/>
            </a:pPr>
            <a:r>
              <a:rPr lang="en-US" sz="3200" dirty="0"/>
              <a:t>Gallup’s annual State of the Global Workplace: 2022 Report: Wellbeing Matters</a:t>
            </a:r>
          </a:p>
          <a:p>
            <a:pPr marL="571500" indent="-571500" algn="l">
              <a:buFont typeface="Arial" panose="020B0604020202020204" pitchFamily="34" charset="0"/>
              <a:buChar char="•"/>
            </a:pPr>
            <a:r>
              <a:rPr lang="en-US" sz="3200" dirty="0"/>
              <a:t>We all experience times when we feel out of sorts from stressors, triggers, past traumas, etc.</a:t>
            </a:r>
          </a:p>
          <a:p>
            <a:pPr marL="571500" indent="-571500" algn="l">
              <a:buFont typeface="Arial" panose="020B0604020202020204" pitchFamily="34" charset="0"/>
              <a:buChar char="•"/>
            </a:pPr>
            <a:r>
              <a:rPr lang="en-US" sz="3200" dirty="0"/>
              <a:t>Lived experience also matters: ACEs, the Pair of ACEs</a:t>
            </a:r>
          </a:p>
          <a:p>
            <a:pPr algn="l"/>
            <a:endParaRPr lang="en-US" sz="2800" dirty="0"/>
          </a:p>
        </p:txBody>
      </p:sp>
      <p:sp>
        <p:nvSpPr>
          <p:cNvPr id="4" name="TextBox 3">
            <a:extLst>
              <a:ext uri="{FF2B5EF4-FFF2-40B4-BE49-F238E27FC236}">
                <a16:creationId xmlns:a16="http://schemas.microsoft.com/office/drawing/2014/main" id="{C33E3DDB-F3C3-3DAC-D817-3F8A59D66424}"/>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pages 4 – 6 </a:t>
            </a:r>
          </a:p>
        </p:txBody>
      </p:sp>
    </p:spTree>
    <p:extLst>
      <p:ext uri="{BB962C8B-B14F-4D97-AF65-F5344CB8AC3E}">
        <p14:creationId xmlns:p14="http://schemas.microsoft.com/office/powerpoint/2010/main" val="76548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493104"/>
            <a:ext cx="9035845" cy="1655762"/>
          </a:xfrm>
        </p:spPr>
        <p:txBody>
          <a:bodyPr>
            <a:normAutofit/>
          </a:bodyPr>
          <a:lstStyle/>
          <a:p>
            <a:r>
              <a:rPr lang="en-US" b="1" dirty="0"/>
              <a:t>PAIR OF ACES</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1199535" y="2172930"/>
            <a:ext cx="10156723" cy="3401962"/>
          </a:xfrm>
        </p:spPr>
        <p:txBody>
          <a:bodyPr>
            <a:noAutofit/>
          </a:bodyPr>
          <a:lstStyle/>
          <a:p>
            <a:pPr marL="571500" indent="-571500" algn="l">
              <a:buFont typeface="Arial" panose="020B0604020202020204" pitchFamily="34" charset="0"/>
              <a:buChar char="•"/>
            </a:pPr>
            <a:endParaRPr lang="en-US" sz="3200" dirty="0"/>
          </a:p>
          <a:p>
            <a:pPr algn="l"/>
            <a:endParaRPr lang="en-US" sz="2800" dirty="0"/>
          </a:p>
        </p:txBody>
      </p:sp>
      <p:sp>
        <p:nvSpPr>
          <p:cNvPr id="4" name="TextBox 3">
            <a:extLst>
              <a:ext uri="{FF2B5EF4-FFF2-40B4-BE49-F238E27FC236}">
                <a16:creationId xmlns:a16="http://schemas.microsoft.com/office/drawing/2014/main" id="{C33E3DDB-F3C3-3DAC-D817-3F8A59D66424}"/>
              </a:ext>
            </a:extLst>
          </p:cNvPr>
          <p:cNvSpPr txBox="1"/>
          <p:nvPr/>
        </p:nvSpPr>
        <p:spPr>
          <a:xfrm>
            <a:off x="7846142" y="5692879"/>
            <a:ext cx="4011561" cy="830997"/>
          </a:xfrm>
          <a:prstGeom prst="rect">
            <a:avLst/>
          </a:prstGeom>
          <a:noFill/>
        </p:spPr>
        <p:txBody>
          <a:bodyPr wrap="square" rtlCol="0">
            <a:spAutoFit/>
          </a:bodyPr>
          <a:lstStyle/>
          <a:p>
            <a:r>
              <a:rPr lang="en-US" sz="2400" i="1" dirty="0"/>
              <a:t>Follow along in your Reflective Journal: page 5</a:t>
            </a:r>
          </a:p>
        </p:txBody>
      </p:sp>
      <p:pic>
        <p:nvPicPr>
          <p:cNvPr id="5" name="Picture 4">
            <a:extLst>
              <a:ext uri="{FF2B5EF4-FFF2-40B4-BE49-F238E27FC236}">
                <a16:creationId xmlns:a16="http://schemas.microsoft.com/office/drawing/2014/main" id="{186CEDE0-49FF-1E98-0B69-048610215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931" y="0"/>
            <a:ext cx="9697254" cy="578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6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BE6-A4DD-E348-A493-FA6CA545C2E9}"/>
              </a:ext>
            </a:extLst>
          </p:cNvPr>
          <p:cNvSpPr>
            <a:spLocks noGrp="1"/>
          </p:cNvSpPr>
          <p:nvPr>
            <p:ph type="ctrTitle"/>
          </p:nvPr>
        </p:nvSpPr>
        <p:spPr>
          <a:xfrm>
            <a:off x="1524000" y="375120"/>
            <a:ext cx="9035845" cy="1655762"/>
          </a:xfrm>
        </p:spPr>
        <p:txBody>
          <a:bodyPr>
            <a:normAutofit fontScale="90000"/>
          </a:bodyPr>
          <a:lstStyle/>
          <a:p>
            <a:r>
              <a:rPr lang="en-US" b="1" dirty="0"/>
              <a:t>Remarkably Resilient Together What is Trauma?</a:t>
            </a:r>
          </a:p>
        </p:txBody>
      </p:sp>
      <p:sp>
        <p:nvSpPr>
          <p:cNvPr id="3" name="Subtitle 2">
            <a:extLst>
              <a:ext uri="{FF2B5EF4-FFF2-40B4-BE49-F238E27FC236}">
                <a16:creationId xmlns:a16="http://schemas.microsoft.com/office/drawing/2014/main" id="{6E8FDA59-718A-414B-89E3-0BA64122A028}"/>
              </a:ext>
            </a:extLst>
          </p:cNvPr>
          <p:cNvSpPr>
            <a:spLocks noGrp="1"/>
          </p:cNvSpPr>
          <p:nvPr>
            <p:ph type="subTitle" idx="1"/>
          </p:nvPr>
        </p:nvSpPr>
        <p:spPr>
          <a:xfrm>
            <a:off x="825911" y="1987153"/>
            <a:ext cx="10648334" cy="3249050"/>
          </a:xfrm>
        </p:spPr>
        <p:txBody>
          <a:bodyPr>
            <a:noAutofit/>
          </a:bodyPr>
          <a:lstStyle/>
          <a:p>
            <a:pPr marL="0" marR="0" algn="l">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SAMHSA (Substance Abuse and Mental Health Services Administration) defines trauma using the 3 E’s:</a:t>
            </a:r>
          </a:p>
          <a:p>
            <a:pPr marL="0" marR="0" algn="l">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“Individual trauma results from an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event</a:t>
            </a:r>
            <a:r>
              <a:rPr lang="en-US" sz="2800" dirty="0">
                <a:effectLst/>
                <a:latin typeface="Calibri" panose="020F0502020204030204" pitchFamily="34" charset="0"/>
                <a:ea typeface="Calibri" panose="020F0502020204030204" pitchFamily="34" charset="0"/>
                <a:cs typeface="Times New Roman" panose="02020603050405020304" pitchFamily="18" charset="0"/>
              </a:rPr>
              <a:t>, series of events, or set of circumstances that is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experienced</a:t>
            </a:r>
            <a:r>
              <a:rPr lang="en-US" sz="2800" dirty="0">
                <a:effectLst/>
                <a:latin typeface="Calibri" panose="020F0502020204030204" pitchFamily="34" charset="0"/>
                <a:ea typeface="Calibri" panose="020F0502020204030204" pitchFamily="34" charset="0"/>
                <a:cs typeface="Times New Roman" panose="02020603050405020304" pitchFamily="18" charset="0"/>
              </a:rPr>
              <a:t> by an individual as physically or emotionally harmful or life threatening and that has lasting adverse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effects</a:t>
            </a:r>
            <a:r>
              <a:rPr lang="en-US" sz="2800" dirty="0">
                <a:effectLst/>
                <a:latin typeface="Calibri" panose="020F0502020204030204" pitchFamily="34" charset="0"/>
                <a:ea typeface="Calibri" panose="020F0502020204030204" pitchFamily="34" charset="0"/>
                <a:cs typeface="Times New Roman" panose="02020603050405020304" pitchFamily="18" charset="0"/>
              </a:rPr>
              <a:t> on the individual’s functioning and mental, physical, social, emotional, or spiritual well-being.”</a:t>
            </a:r>
          </a:p>
          <a:p>
            <a:pPr algn="l"/>
            <a:r>
              <a:rPr lang="en-US" sz="2800" dirty="0"/>
              <a:t>The 3 E’s helps us understand the same Event will not necessarily impact (Experiences, Effects) everyone the same. </a:t>
            </a:r>
          </a:p>
        </p:txBody>
      </p:sp>
      <p:sp>
        <p:nvSpPr>
          <p:cNvPr id="6" name="TextBox 5">
            <a:extLst>
              <a:ext uri="{FF2B5EF4-FFF2-40B4-BE49-F238E27FC236}">
                <a16:creationId xmlns:a16="http://schemas.microsoft.com/office/drawing/2014/main" id="{65D27B9B-2673-6489-BA24-50535BD9AA56}"/>
              </a:ext>
            </a:extLst>
          </p:cNvPr>
          <p:cNvSpPr txBox="1"/>
          <p:nvPr/>
        </p:nvSpPr>
        <p:spPr>
          <a:xfrm>
            <a:off x="7846142" y="5791199"/>
            <a:ext cx="4011561" cy="830997"/>
          </a:xfrm>
          <a:prstGeom prst="rect">
            <a:avLst/>
          </a:prstGeom>
          <a:noFill/>
        </p:spPr>
        <p:txBody>
          <a:bodyPr wrap="square" rtlCol="0">
            <a:spAutoFit/>
          </a:bodyPr>
          <a:lstStyle/>
          <a:p>
            <a:r>
              <a:rPr lang="en-US" sz="2400" i="1" dirty="0"/>
              <a:t>Follow along in your Reflective Journal: page 7 </a:t>
            </a:r>
          </a:p>
        </p:txBody>
      </p:sp>
    </p:spTree>
    <p:extLst>
      <p:ext uri="{BB962C8B-B14F-4D97-AF65-F5344CB8AC3E}">
        <p14:creationId xmlns:p14="http://schemas.microsoft.com/office/powerpoint/2010/main" val="368347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T-Template_01" id="{CB6B66FF-0C74-9A47-9EF0-AD76FEC73A63}" vid="{7789DB8A-C0FD-BE44-8B5E-C6FC9108F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5392</TotalTime>
  <Words>1838</Words>
  <Application>Microsoft Office PowerPoint</Application>
  <PresentationFormat>Widescreen</PresentationFormat>
  <Paragraphs>162</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Remarkably Resilient Together™</vt:lpstr>
      <vt:lpstr>Remarkably Resilient Together The WHY</vt:lpstr>
      <vt:lpstr>Remarkably Resilient Together The WHY</vt:lpstr>
      <vt:lpstr>Remarkably Resilient Together The WHY</vt:lpstr>
      <vt:lpstr>Remarkably Resilient Together</vt:lpstr>
      <vt:lpstr>Remarkably Resilient Together Our Hope</vt:lpstr>
      <vt:lpstr>Remarkably Resilient Together The WHY</vt:lpstr>
      <vt:lpstr>PAIR OF ACES</vt:lpstr>
      <vt:lpstr>Remarkably Resilient Together What is Trauma?</vt:lpstr>
      <vt:lpstr>From Harvard University’s  Center on the Developing Child</vt:lpstr>
      <vt:lpstr>PowerPoint Presentation</vt:lpstr>
      <vt:lpstr>Defining Terms</vt:lpstr>
      <vt:lpstr>Triggers and Dysregulation Stress-Response When it is NOT Needed</vt:lpstr>
      <vt:lpstr>Empathy-Based Trauma</vt:lpstr>
      <vt:lpstr>The Root Cause Nature of Trauma</vt:lpstr>
      <vt:lpstr>Regulation, Self-Care and Resilience</vt:lpstr>
      <vt:lpstr>Regulation and Resilience</vt:lpstr>
      <vt:lpstr>Remarkably Resilient Together “In the Moment” Cards</vt:lpstr>
      <vt:lpstr>Self-Care and Resilience</vt:lpstr>
      <vt:lpstr>Self-Care and Resilience</vt:lpstr>
      <vt:lpstr>Remarkably Resilient Together “Over Time” Cards</vt:lpstr>
      <vt:lpstr>Using this Reflective Journal</vt:lpstr>
      <vt:lpstr>Building Reflective Capacity</vt:lpstr>
      <vt:lpstr>Remarkably Resilient Together (RRT) Call to Action</vt:lpstr>
      <vt:lpstr>Remarkably Resilient Together</vt:lpstr>
      <vt:lpstr>Remarkably Resilient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kathleen@teamtechinc.com</cp:lastModifiedBy>
  <cp:revision>68</cp:revision>
  <dcterms:created xsi:type="dcterms:W3CDTF">2023-01-14T21:13:06Z</dcterms:created>
  <dcterms:modified xsi:type="dcterms:W3CDTF">2023-09-26T15:37:13Z</dcterms:modified>
</cp:coreProperties>
</file>